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Agrandir Narrow Bold" charset="1" panose="00000806000000000000"/>
      <p:regular r:id="rId40"/>
    </p:embeddedFont>
    <p:embeddedFont>
      <p:font typeface="Antonio Bold" charset="1" panose="02000803000000000000"/>
      <p:regular r:id="rId41"/>
    </p:embeddedFont>
    <p:embeddedFont>
      <p:font typeface="Hero Bold" charset="1" panose="00000500000000000000"/>
      <p:regular r:id="rId42"/>
    </p:embeddedFont>
    <p:embeddedFont>
      <p:font typeface="Hero" charset="1" panose="00000500000000000000"/>
      <p:regular r:id="rId43"/>
    </p:embeddedFont>
    <p:embeddedFont>
      <p:font typeface="Antonio Ultra-Bold" charset="1" panose="02000803000000000000"/>
      <p:regular r:id="rId44"/>
    </p:embeddedFont>
    <p:embeddedFont>
      <p:font typeface="Open Sauce Light Italics" charset="1" panose="00000400000000000000"/>
      <p:regular r:id="rId45"/>
    </p:embeddedFont>
    <p:embeddedFont>
      <p:font typeface="Agrandir Narrow" charset="1" panose="00000506000000000000"/>
      <p:regular r:id="rId46"/>
    </p:embeddedFont>
    <p:embeddedFont>
      <p:font typeface="Antonio" charset="1" panose="02000503000000000000"/>
      <p:regular r:id="rId47"/>
    </p:embeddedFont>
    <p:embeddedFont>
      <p:font typeface="Rustic Printed" charset="1" panose="00000000000000000000"/>
      <p:regular r:id="rId48"/>
    </p:embeddedFont>
    <p:embeddedFont>
      <p:font typeface="Arimo" charset="1" panose="020B0604020202020204"/>
      <p:regular r:id="rId49"/>
    </p:embeddedFont>
    <p:embeddedFont>
      <p:font typeface="Canva Sans Bold" charset="1" panose="020B0803030501040103"/>
      <p:regular r:id="rId50"/>
    </p:embeddedFont>
    <p:embeddedFont>
      <p:font typeface="Open Sauce Medium" charset="1" panose="000006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https://doi.org/10.1109/ACCESS.2019.2939798" TargetMode="External" Type="http://schemas.openxmlformats.org/officeDocument/2006/relationships/hyperlink"/><Relationship Id="rId7"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jpeg" Type="http://schemas.openxmlformats.org/officeDocument/2006/relationships/image"/><Relationship Id="rId4"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VAGD8lOxW7M.mp4" Type="http://schemas.openxmlformats.org/officeDocument/2006/relationships/video"/><Relationship Id="rId4" Target="../media/VAGD8lOxW7M.mp4" Type="http://schemas.microsoft.com/office/2007/relationships/media"/><Relationship Id="rId5"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 Id="rId4"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D8uQak90.mp4" Type="http://schemas.openxmlformats.org/officeDocument/2006/relationships/video"/><Relationship Id="rId4" Target="../media/VAGD8uQak90.mp4" Type="http://schemas.microsoft.com/office/2007/relationships/media"/><Relationship Id="rId5" Target="../media/image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VAGD8lcXi8Q.mp4" Type="http://schemas.openxmlformats.org/officeDocument/2006/relationships/video"/><Relationship Id="rId4" Target="../media/VAGD8lcXi8Q.mp4" Type="http://schemas.microsoft.com/office/2007/relationships/media"/><Relationship Id="rId5"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D8iffXNY.mp4" Type="http://schemas.openxmlformats.org/officeDocument/2006/relationships/video"/><Relationship Id="rId4" Target="../media/VAGD8iffXNY.mp4" Type="http://schemas.microsoft.com/office/2007/relationships/media"/><Relationship Id="rId5" Target="../media/image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VAGD8gT3EtU.mp4" Type="http://schemas.openxmlformats.org/officeDocument/2006/relationships/video"/><Relationship Id="rId4" Target="../media/VAGD8gT3EtU.mp4" Type="http://schemas.microsoft.com/office/2007/relationships/media"/><Relationship Id="rId5"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GD8kuSjFU.mp4" Type="http://schemas.openxmlformats.org/officeDocument/2006/relationships/video"/><Relationship Id="rId4" Target="../media/VAGD8kuSjFU.mp4" Type="http://schemas.microsoft.com/office/2007/relationships/media"/><Relationship Id="rId5" Target="../media/image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2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3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6.png" Type="http://schemas.openxmlformats.org/officeDocument/2006/relationships/image"/><Relationship Id="rId4" Target="../media/image32.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6.png" Type="http://schemas.openxmlformats.org/officeDocument/2006/relationships/image"/><Relationship Id="rId4" Target="../media/image3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6.png" Type="http://schemas.openxmlformats.org/officeDocument/2006/relationships/image"/><Relationship Id="rId2" Target="../media/image3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1E2257"/>
        </a:solidFill>
      </p:bgPr>
    </p:bg>
    <p:spTree>
      <p:nvGrpSpPr>
        <p:cNvPr id="1" name=""/>
        <p:cNvGrpSpPr/>
        <p:nvPr/>
      </p:nvGrpSpPr>
      <p:grpSpPr>
        <a:xfrm>
          <a:off x="0" y="0"/>
          <a:ext cx="0" cy="0"/>
          <a:chOff x="0" y="0"/>
          <a:chExt cx="0" cy="0"/>
        </a:xfrm>
      </p:grpSpPr>
      <p:sp>
        <p:nvSpPr>
          <p:cNvPr name="AutoShape 2" id="2"/>
          <p:cNvSpPr/>
          <p:nvPr/>
        </p:nvSpPr>
        <p:spPr>
          <a:xfrm flipV="true">
            <a:off x="6401257" y="8362950"/>
            <a:ext cx="11886743" cy="0"/>
          </a:xfrm>
          <a:prstGeom prst="line">
            <a:avLst/>
          </a:prstGeom>
          <a:ln cap="rnd" w="76200">
            <a:solidFill>
              <a:srgbClr val="F5F5F5"/>
            </a:solidFill>
            <a:prstDash val="solid"/>
            <a:headEnd type="none" len="sm" w="sm"/>
            <a:tailEnd type="none" len="sm" w="sm"/>
          </a:ln>
        </p:spPr>
      </p:sp>
      <p:sp>
        <p:nvSpPr>
          <p:cNvPr name="TextBox 3" id="3"/>
          <p:cNvSpPr txBox="true"/>
          <p:nvPr/>
        </p:nvSpPr>
        <p:spPr>
          <a:xfrm rot="0">
            <a:off x="6995874" y="8834438"/>
            <a:ext cx="10488454" cy="761999"/>
          </a:xfrm>
          <a:prstGeom prst="rect">
            <a:avLst/>
          </a:prstGeom>
        </p:spPr>
        <p:txBody>
          <a:bodyPr anchor="t" rtlCol="false" tIns="0" lIns="0" bIns="0" rIns="0">
            <a:spAutoFit/>
          </a:bodyPr>
          <a:lstStyle/>
          <a:p>
            <a:pPr algn="just">
              <a:lnSpc>
                <a:spcPts val="4949"/>
              </a:lnSpc>
              <a:spcBef>
                <a:spcPct val="0"/>
              </a:spcBef>
            </a:pPr>
            <a:r>
              <a:rPr lang="en-US" sz="4499" spc="179">
                <a:solidFill>
                  <a:srgbClr val="FFFFFF"/>
                </a:solidFill>
                <a:latin typeface="Agrandir Narrow Bold"/>
                <a:ea typeface="Agrandir Narrow Bold"/>
                <a:cs typeface="Agrandir Narrow Bold"/>
                <a:sym typeface="Agrandir Narrow Bold"/>
              </a:rPr>
              <a:t>ARE YOU READY FOR OUR REVEAL...?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4102" y="-5389014"/>
            <a:ext cx="12736762" cy="15676014"/>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name="TextBox 4" id="4"/>
            <p:cNvSpPr txBox="true"/>
            <p:nvPr/>
          </p:nvSpPr>
          <p:spPr>
            <a:xfrm>
              <a:off x="0" y="-38100"/>
              <a:ext cx="660400"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4102" y="2122777"/>
            <a:ext cx="6368381" cy="8164223"/>
            <a:chOff x="0" y="0"/>
            <a:chExt cx="1677269" cy="2150248"/>
          </a:xfrm>
        </p:grpSpPr>
        <p:sp>
          <p:nvSpPr>
            <p:cNvPr name="Freeform 6" id="6"/>
            <p:cNvSpPr/>
            <p:nvPr/>
          </p:nvSpPr>
          <p:spPr>
            <a:xfrm flipH="false" flipV="false" rot="0">
              <a:off x="0" y="0"/>
              <a:ext cx="1677269" cy="2150248"/>
            </a:xfrm>
            <a:custGeom>
              <a:avLst/>
              <a:gdLst/>
              <a:ahLst/>
              <a:cxnLst/>
              <a:rect r="r" b="b" t="t" l="l"/>
              <a:pathLst>
                <a:path h="2150248" w="1677269">
                  <a:moveTo>
                    <a:pt x="0" y="0"/>
                  </a:moveTo>
                  <a:lnTo>
                    <a:pt x="1677269" y="0"/>
                  </a:lnTo>
                  <a:lnTo>
                    <a:pt x="1677269" y="2150248"/>
                  </a:lnTo>
                  <a:lnTo>
                    <a:pt x="0" y="2150248"/>
                  </a:lnTo>
                  <a:close/>
                </a:path>
              </a:pathLst>
            </a:custGeom>
            <a:solidFill>
              <a:srgbClr val="FFFFFF"/>
            </a:solidFill>
          </p:spPr>
        </p:sp>
        <p:sp>
          <p:nvSpPr>
            <p:cNvPr name="TextBox 7" id="7"/>
            <p:cNvSpPr txBox="true"/>
            <p:nvPr/>
          </p:nvSpPr>
          <p:spPr>
            <a:xfrm>
              <a:off x="0" y="-38100"/>
              <a:ext cx="1677269" cy="21883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0" y="2800473"/>
            <a:ext cx="624102" cy="4686054"/>
            <a:chOff x="0" y="0"/>
            <a:chExt cx="164373" cy="1234187"/>
          </a:xfrm>
        </p:grpSpPr>
        <p:sp>
          <p:nvSpPr>
            <p:cNvPr name="Freeform 9" id="9"/>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10" id="10"/>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2051" y="8781246"/>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28700" y="2405880"/>
            <a:ext cx="17259300" cy="4122983"/>
          </a:xfrm>
          <a:custGeom>
            <a:avLst/>
            <a:gdLst/>
            <a:ahLst/>
            <a:cxnLst/>
            <a:rect r="r" b="b" t="t" l="l"/>
            <a:pathLst>
              <a:path h="4122983" w="17259300">
                <a:moveTo>
                  <a:pt x="0" y="0"/>
                </a:moveTo>
                <a:lnTo>
                  <a:pt x="17259300" y="0"/>
                </a:lnTo>
                <a:lnTo>
                  <a:pt x="17259300" y="4122982"/>
                </a:lnTo>
                <a:lnTo>
                  <a:pt x="0" y="4122982"/>
                </a:lnTo>
                <a:lnTo>
                  <a:pt x="0" y="0"/>
                </a:lnTo>
                <a:close/>
              </a:path>
            </a:pathLst>
          </a:custGeom>
          <a:blipFill>
            <a:blip r:embed="rId4"/>
            <a:stretch>
              <a:fillRect l="0" t="0" r="0" b="0"/>
            </a:stretch>
          </a:blipFill>
        </p:spPr>
      </p:sp>
      <p:sp>
        <p:nvSpPr>
          <p:cNvPr name="TextBox 13" id="13"/>
          <p:cNvSpPr txBox="true"/>
          <p:nvPr/>
        </p:nvSpPr>
        <p:spPr>
          <a:xfrm rot="0">
            <a:off x="1565187" y="895350"/>
            <a:ext cx="9016144" cy="1177278"/>
          </a:xfrm>
          <a:prstGeom prst="rect">
            <a:avLst/>
          </a:prstGeom>
        </p:spPr>
        <p:txBody>
          <a:bodyPr anchor="t" rtlCol="false" tIns="0" lIns="0" bIns="0" rIns="0">
            <a:spAutoFit/>
          </a:bodyPr>
          <a:lstStyle/>
          <a:p>
            <a:pPr algn="l">
              <a:lnSpc>
                <a:spcPts val="9660"/>
              </a:lnSpc>
            </a:pPr>
            <a:r>
              <a:rPr lang="en-US" sz="6900">
                <a:solidFill>
                  <a:srgbClr val="254E9D"/>
                </a:solidFill>
                <a:latin typeface="Antonio Ultra-Bold"/>
                <a:ea typeface="Antonio Ultra-Bold"/>
                <a:cs typeface="Antonio Ultra-Bold"/>
                <a:sym typeface="Antonio Ultra-Bold"/>
              </a:rPr>
              <a:t>Red or Green or IR ?</a:t>
            </a:r>
          </a:p>
        </p:txBody>
      </p:sp>
      <p:sp>
        <p:nvSpPr>
          <p:cNvPr name="TextBox 14" id="14"/>
          <p:cNvSpPr txBox="true"/>
          <p:nvPr/>
        </p:nvSpPr>
        <p:spPr>
          <a:xfrm rot="0">
            <a:off x="1199202" y="7433273"/>
            <a:ext cx="9031918" cy="2046604"/>
          </a:xfrm>
          <a:prstGeom prst="rect">
            <a:avLst/>
          </a:prstGeom>
        </p:spPr>
        <p:txBody>
          <a:bodyPr anchor="t" rtlCol="false" tIns="0" lIns="0" bIns="0" rIns="0">
            <a:spAutoFit/>
          </a:bodyPr>
          <a:lstStyle/>
          <a:p>
            <a:pPr algn="just">
              <a:lnSpc>
                <a:spcPts val="3220"/>
              </a:lnSpc>
            </a:pPr>
            <a:r>
              <a:rPr lang="en-US" sz="2300">
                <a:solidFill>
                  <a:srgbClr val="000000"/>
                </a:solidFill>
                <a:latin typeface="Rustic Printed"/>
                <a:ea typeface="Rustic Printed"/>
                <a:cs typeface="Rustic Printed"/>
                <a:sym typeface="Rustic Printed"/>
              </a:rPr>
              <a:t>References</a:t>
            </a:r>
          </a:p>
          <a:p>
            <a:pPr algn="just">
              <a:lnSpc>
                <a:spcPts val="3220"/>
              </a:lnSpc>
            </a:pPr>
            <a:r>
              <a:rPr lang="en-US" sz="2300">
                <a:solidFill>
                  <a:srgbClr val="000000"/>
                </a:solidFill>
                <a:latin typeface="Rustic Printed"/>
                <a:ea typeface="Rustic Printed"/>
                <a:cs typeface="Rustic Printed"/>
                <a:sym typeface="Rustic Printed"/>
              </a:rPr>
              <a:t>[1 ] Comparison of Reflected Green Light and Infrared Photoplethysmography (2018) by Wu, M., et al.</a:t>
            </a:r>
          </a:p>
          <a:p>
            <a:pPr algn="just">
              <a:lnSpc>
                <a:spcPts val="3220"/>
              </a:lnSpc>
            </a:pPr>
            <a:r>
              <a:rPr lang="en-US" sz="2300">
                <a:solidFill>
                  <a:srgbClr val="000000"/>
                </a:solidFill>
                <a:latin typeface="Rustic Printed"/>
                <a:ea typeface="Rustic Printed"/>
                <a:cs typeface="Rustic Printed"/>
                <a:sym typeface="Rustic Printed"/>
              </a:rPr>
              <a:t>[2] Effective PPG sensor placement for reflected red and green light, and infrared wristband-type photoplethysmography (2016) by  S. Sun et al.</a:t>
            </a:r>
          </a:p>
        </p:txBody>
      </p:sp>
      <p:sp>
        <p:nvSpPr>
          <p:cNvPr name="TextBox 15" id="15"/>
          <p:cNvSpPr txBox="true"/>
          <p:nvPr/>
        </p:nvSpPr>
        <p:spPr>
          <a:xfrm rot="0">
            <a:off x="1199202" y="6889626"/>
            <a:ext cx="9031918" cy="596901"/>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Hero Bold"/>
                <a:ea typeface="Hero Bold"/>
                <a:cs typeface="Hero Bold"/>
                <a:sym typeface="Hero Bold"/>
              </a:rPr>
              <a:t>Sensing area for our product : Wrist</a:t>
            </a:r>
          </a:p>
        </p:txBody>
      </p:sp>
      <p:sp>
        <p:nvSpPr>
          <p:cNvPr name="Freeform 16" id="16"/>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5"/>
            <a:stretch>
              <a:fillRect l="0" t="0" r="0" b="0"/>
            </a:stretch>
          </a:blipFill>
        </p:spPr>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18037" y="-5677743"/>
            <a:ext cx="12736762" cy="15676014"/>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name="TextBox 4" id="4"/>
            <p:cNvSpPr txBox="true"/>
            <p:nvPr/>
          </p:nvSpPr>
          <p:spPr>
            <a:xfrm>
              <a:off x="0" y="-38100"/>
              <a:ext cx="660400"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4102" y="2122777"/>
            <a:ext cx="6368381" cy="8164223"/>
            <a:chOff x="0" y="0"/>
            <a:chExt cx="1677269" cy="2150248"/>
          </a:xfrm>
        </p:grpSpPr>
        <p:sp>
          <p:nvSpPr>
            <p:cNvPr name="Freeform 6" id="6"/>
            <p:cNvSpPr/>
            <p:nvPr/>
          </p:nvSpPr>
          <p:spPr>
            <a:xfrm flipH="false" flipV="false" rot="0">
              <a:off x="0" y="0"/>
              <a:ext cx="1677269" cy="2150248"/>
            </a:xfrm>
            <a:custGeom>
              <a:avLst/>
              <a:gdLst/>
              <a:ahLst/>
              <a:cxnLst/>
              <a:rect r="r" b="b" t="t" l="l"/>
              <a:pathLst>
                <a:path h="2150248" w="1677269">
                  <a:moveTo>
                    <a:pt x="0" y="0"/>
                  </a:moveTo>
                  <a:lnTo>
                    <a:pt x="1677269" y="0"/>
                  </a:lnTo>
                  <a:lnTo>
                    <a:pt x="1677269" y="2150248"/>
                  </a:lnTo>
                  <a:lnTo>
                    <a:pt x="0" y="2150248"/>
                  </a:lnTo>
                  <a:close/>
                </a:path>
              </a:pathLst>
            </a:custGeom>
            <a:solidFill>
              <a:srgbClr val="FFFFFF"/>
            </a:solidFill>
          </p:spPr>
        </p:sp>
        <p:sp>
          <p:nvSpPr>
            <p:cNvPr name="TextBox 7" id="7"/>
            <p:cNvSpPr txBox="true"/>
            <p:nvPr/>
          </p:nvSpPr>
          <p:spPr>
            <a:xfrm>
              <a:off x="0" y="-38100"/>
              <a:ext cx="1677269" cy="21883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0" y="2800473"/>
            <a:ext cx="624102" cy="4686054"/>
            <a:chOff x="0" y="0"/>
            <a:chExt cx="164373" cy="1234187"/>
          </a:xfrm>
        </p:grpSpPr>
        <p:sp>
          <p:nvSpPr>
            <p:cNvPr name="Freeform 9" id="9"/>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10" id="10"/>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398831" y="8781246"/>
            <a:ext cx="6519036" cy="954108"/>
            <a:chOff x="0" y="0"/>
            <a:chExt cx="1716948" cy="251288"/>
          </a:xfrm>
        </p:grpSpPr>
        <p:sp>
          <p:nvSpPr>
            <p:cNvPr name="Freeform 12" id="12"/>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3" id="13"/>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12051" y="8781246"/>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039398" y="3564340"/>
            <a:ext cx="3831016" cy="5915537"/>
          </a:xfrm>
          <a:custGeom>
            <a:avLst/>
            <a:gdLst/>
            <a:ahLst/>
            <a:cxnLst/>
            <a:rect r="r" b="b" t="t" l="l"/>
            <a:pathLst>
              <a:path h="5915537" w="3831016">
                <a:moveTo>
                  <a:pt x="0" y="0"/>
                </a:moveTo>
                <a:lnTo>
                  <a:pt x="3831017" y="0"/>
                </a:lnTo>
                <a:lnTo>
                  <a:pt x="3831017" y="5915538"/>
                </a:lnTo>
                <a:lnTo>
                  <a:pt x="0" y="5915538"/>
                </a:lnTo>
                <a:lnTo>
                  <a:pt x="0" y="0"/>
                </a:lnTo>
                <a:close/>
              </a:path>
            </a:pathLst>
          </a:custGeom>
          <a:blipFill>
            <a:blip r:embed="rId4"/>
            <a:stretch>
              <a:fillRect l="-3182" t="0" r="-3182" b="0"/>
            </a:stretch>
          </a:blipFill>
        </p:spPr>
      </p:sp>
      <p:sp>
        <p:nvSpPr>
          <p:cNvPr name="Freeform 16" id="16"/>
          <p:cNvSpPr/>
          <p:nvPr/>
        </p:nvSpPr>
        <p:spPr>
          <a:xfrm flipH="false" flipV="false" rot="0">
            <a:off x="1544544" y="5113353"/>
            <a:ext cx="9000014" cy="1768832"/>
          </a:xfrm>
          <a:custGeom>
            <a:avLst/>
            <a:gdLst/>
            <a:ahLst/>
            <a:cxnLst/>
            <a:rect r="r" b="b" t="t" l="l"/>
            <a:pathLst>
              <a:path h="1768832" w="9000014">
                <a:moveTo>
                  <a:pt x="0" y="0"/>
                </a:moveTo>
                <a:lnTo>
                  <a:pt x="9000015" y="0"/>
                </a:lnTo>
                <a:lnTo>
                  <a:pt x="9000015" y="1768833"/>
                </a:lnTo>
                <a:lnTo>
                  <a:pt x="0" y="1768833"/>
                </a:lnTo>
                <a:lnTo>
                  <a:pt x="0" y="0"/>
                </a:lnTo>
                <a:close/>
              </a:path>
            </a:pathLst>
          </a:custGeom>
          <a:blipFill>
            <a:blip r:embed="rId5"/>
            <a:stretch>
              <a:fillRect l="0" t="-3511" r="0" b="-3511"/>
            </a:stretch>
          </a:blipFill>
        </p:spPr>
      </p:sp>
      <p:sp>
        <p:nvSpPr>
          <p:cNvPr name="TextBox 17" id="17"/>
          <p:cNvSpPr txBox="true"/>
          <p:nvPr/>
        </p:nvSpPr>
        <p:spPr>
          <a:xfrm rot="0">
            <a:off x="1028700" y="558272"/>
            <a:ext cx="12326099" cy="2024381"/>
          </a:xfrm>
          <a:prstGeom prst="rect">
            <a:avLst/>
          </a:prstGeom>
        </p:spPr>
        <p:txBody>
          <a:bodyPr anchor="t" rtlCol="false" tIns="0" lIns="0" bIns="0" rIns="0">
            <a:spAutoFit/>
          </a:bodyPr>
          <a:lstStyle/>
          <a:p>
            <a:pPr algn="l">
              <a:lnSpc>
                <a:spcPts val="8119"/>
              </a:lnSpc>
            </a:pPr>
            <a:r>
              <a:rPr lang="en-US" sz="5799">
                <a:solidFill>
                  <a:srgbClr val="254E9D"/>
                </a:solidFill>
                <a:latin typeface="Antonio Ultra-Bold"/>
                <a:ea typeface="Antonio Ultra-Bold"/>
                <a:cs typeface="Antonio Ultra-Bold"/>
                <a:sym typeface="Antonio Ultra-Bold"/>
              </a:rPr>
              <a:t>What Should be the interspacing distance between Emitter and Detector</a:t>
            </a:r>
          </a:p>
        </p:txBody>
      </p:sp>
      <p:sp>
        <p:nvSpPr>
          <p:cNvPr name="TextBox 18" id="18"/>
          <p:cNvSpPr txBox="true"/>
          <p:nvPr/>
        </p:nvSpPr>
        <p:spPr>
          <a:xfrm rot="0">
            <a:off x="1028700" y="3230588"/>
            <a:ext cx="11667798" cy="1758633"/>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Hero"/>
                <a:ea typeface="Hero"/>
                <a:cs typeface="Hero"/>
                <a:sym typeface="Hero"/>
              </a:rPr>
              <a:t>We were facing a difficulty while acquiring ppg signal with the preferred emitter and photodetector.</a:t>
            </a:r>
          </a:p>
          <a:p>
            <a:pPr algn="l" marL="539746" indent="-269873" lvl="1">
              <a:lnSpc>
                <a:spcPts val="3499"/>
              </a:lnSpc>
              <a:buFont typeface="Arial"/>
              <a:buChar char="•"/>
            </a:pPr>
            <a:r>
              <a:rPr lang="en-US" sz="2499">
                <a:solidFill>
                  <a:srgbClr val="000000"/>
                </a:solidFill>
                <a:latin typeface="Hero"/>
                <a:ea typeface="Hero"/>
                <a:cs typeface="Hero"/>
                <a:sym typeface="Hero"/>
              </a:rPr>
              <a:t>We started to brainstorm and found the significance of interspacing distance by citing the Reference [1] and [2]</a:t>
            </a:r>
          </a:p>
        </p:txBody>
      </p:sp>
      <p:sp>
        <p:nvSpPr>
          <p:cNvPr name="TextBox 19" id="19"/>
          <p:cNvSpPr txBox="true"/>
          <p:nvPr/>
        </p:nvSpPr>
        <p:spPr>
          <a:xfrm rot="0">
            <a:off x="0" y="6825036"/>
            <a:ext cx="11458128" cy="464820"/>
          </a:xfrm>
          <a:prstGeom prst="rect">
            <a:avLst/>
          </a:prstGeom>
        </p:spPr>
        <p:txBody>
          <a:bodyPr anchor="t" rtlCol="false" tIns="0" lIns="0" bIns="0" rIns="0">
            <a:spAutoFit/>
          </a:bodyPr>
          <a:lstStyle/>
          <a:p>
            <a:pPr algn="ctr">
              <a:lnSpc>
                <a:spcPts val="3780"/>
              </a:lnSpc>
            </a:pPr>
            <a:r>
              <a:rPr lang="en-US" sz="2700">
                <a:solidFill>
                  <a:srgbClr val="000000"/>
                </a:solidFill>
                <a:latin typeface="Hero Bold"/>
                <a:ea typeface="Hero Bold"/>
                <a:cs typeface="Hero Bold"/>
                <a:sym typeface="Hero Bold"/>
              </a:rPr>
              <a:t>Time(s)</a:t>
            </a:r>
          </a:p>
        </p:txBody>
      </p:sp>
      <p:sp>
        <p:nvSpPr>
          <p:cNvPr name="TextBox 20" id="20"/>
          <p:cNvSpPr txBox="true"/>
          <p:nvPr/>
        </p:nvSpPr>
        <p:spPr>
          <a:xfrm rot="0">
            <a:off x="1028700" y="7185080"/>
            <a:ext cx="8514076" cy="3020382"/>
          </a:xfrm>
          <a:prstGeom prst="rect">
            <a:avLst/>
          </a:prstGeom>
        </p:spPr>
        <p:txBody>
          <a:bodyPr anchor="t" rtlCol="false" tIns="0" lIns="0" bIns="0" rIns="0">
            <a:spAutoFit/>
          </a:bodyPr>
          <a:lstStyle/>
          <a:p>
            <a:pPr algn="just">
              <a:lnSpc>
                <a:spcPts val="2988"/>
              </a:lnSpc>
            </a:pPr>
            <a:r>
              <a:rPr lang="en-US" sz="2134">
                <a:solidFill>
                  <a:srgbClr val="000000"/>
                </a:solidFill>
                <a:latin typeface="Rustic Printed"/>
                <a:ea typeface="Rustic Printed"/>
                <a:cs typeface="Rustic Printed"/>
                <a:sym typeface="Rustic Printed"/>
              </a:rPr>
              <a:t>References</a:t>
            </a:r>
          </a:p>
          <a:p>
            <a:pPr algn="just">
              <a:lnSpc>
                <a:spcPts val="2988"/>
              </a:lnSpc>
            </a:pPr>
            <a:r>
              <a:rPr lang="en-US" sz="2134">
                <a:solidFill>
                  <a:srgbClr val="000000"/>
                </a:solidFill>
                <a:latin typeface="Rustic Printed"/>
                <a:ea typeface="Rustic Printed"/>
                <a:cs typeface="Rustic Printed"/>
                <a:sym typeface="Rustic Printed"/>
              </a:rPr>
              <a:t>[1 ] Y. Khan, D. Han, J. Ting, M. Ahmed, R. Nagisetty and A. C. Arias, "Organic Multi-Channel Optoelectronic Sensors for Wearable Health Monitoring," in IEEE Access, vol. 7, pp. 128114-128124, 2019, doi: 10.1109/ACCESS.2019.2939798.</a:t>
            </a:r>
          </a:p>
          <a:p>
            <a:pPr algn="just">
              <a:lnSpc>
                <a:spcPts val="2988"/>
              </a:lnSpc>
            </a:pPr>
            <a:r>
              <a:rPr lang="en-US" sz="2134">
                <a:solidFill>
                  <a:srgbClr val="000000"/>
                </a:solidFill>
                <a:latin typeface="Rustic Printed"/>
                <a:ea typeface="Rustic Printed"/>
                <a:cs typeface="Rustic Printed"/>
                <a:sym typeface="Rustic Printed"/>
              </a:rPr>
              <a:t>[2] M Hickey and P A Kyriacou 2007, “Optimal spacing between transmitting and </a:t>
            </a:r>
          </a:p>
          <a:p>
            <a:pPr algn="just">
              <a:lnSpc>
                <a:spcPts val="2988"/>
              </a:lnSpc>
            </a:pPr>
            <a:r>
              <a:rPr lang="en-US" sz="2134">
                <a:solidFill>
                  <a:srgbClr val="000000"/>
                </a:solidFill>
                <a:latin typeface="Rustic Printed"/>
                <a:ea typeface="Rustic Printed"/>
                <a:cs typeface="Rustic Printed"/>
                <a:sym typeface="Rustic Printed"/>
              </a:rPr>
              <a:t>receiving optical fibres in reflectance pulse oximetry “, J. Phys.: Conf. Ser. 85 012030, IEEE, 2019, doi: </a:t>
            </a:r>
            <a:r>
              <a:rPr lang="en-US" sz="2134">
                <a:solidFill>
                  <a:srgbClr val="000000"/>
                </a:solidFill>
                <a:latin typeface="Rustic Printed"/>
                <a:ea typeface="Rustic Printed"/>
                <a:cs typeface="Rustic Printed"/>
                <a:sym typeface="Rustic Printed"/>
                <a:hlinkClick r:id="rId6" tooltip="https://doi.org/10.1109/ACCESS.2019.2939798"/>
              </a:rPr>
              <a:t>10.1109/ACCESS.2019.2939798</a:t>
            </a:r>
          </a:p>
          <a:p>
            <a:pPr algn="just">
              <a:lnSpc>
                <a:spcPts val="2988"/>
              </a:lnSpc>
            </a:pPr>
          </a:p>
        </p:txBody>
      </p:sp>
      <p:sp>
        <p:nvSpPr>
          <p:cNvPr name="Freeform 21" id="21"/>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7"/>
            <a:stretch>
              <a:fillRect l="0" t="0" r="0" b="0"/>
            </a:stretch>
          </a:blipFill>
        </p:spPr>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4102" y="-5389014"/>
            <a:ext cx="12736762" cy="15676014"/>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name="TextBox 4" id="4"/>
            <p:cNvSpPr txBox="true"/>
            <p:nvPr/>
          </p:nvSpPr>
          <p:spPr>
            <a:xfrm>
              <a:off x="0" y="-38100"/>
              <a:ext cx="660400"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4102" y="2122777"/>
            <a:ext cx="6368381" cy="8164223"/>
            <a:chOff x="0" y="0"/>
            <a:chExt cx="1677269" cy="2150248"/>
          </a:xfrm>
        </p:grpSpPr>
        <p:sp>
          <p:nvSpPr>
            <p:cNvPr name="Freeform 6" id="6"/>
            <p:cNvSpPr/>
            <p:nvPr/>
          </p:nvSpPr>
          <p:spPr>
            <a:xfrm flipH="false" flipV="false" rot="0">
              <a:off x="0" y="0"/>
              <a:ext cx="1677269" cy="2150248"/>
            </a:xfrm>
            <a:custGeom>
              <a:avLst/>
              <a:gdLst/>
              <a:ahLst/>
              <a:cxnLst/>
              <a:rect r="r" b="b" t="t" l="l"/>
              <a:pathLst>
                <a:path h="2150248" w="1677269">
                  <a:moveTo>
                    <a:pt x="0" y="0"/>
                  </a:moveTo>
                  <a:lnTo>
                    <a:pt x="1677269" y="0"/>
                  </a:lnTo>
                  <a:lnTo>
                    <a:pt x="1677269" y="2150248"/>
                  </a:lnTo>
                  <a:lnTo>
                    <a:pt x="0" y="2150248"/>
                  </a:lnTo>
                  <a:close/>
                </a:path>
              </a:pathLst>
            </a:custGeom>
            <a:solidFill>
              <a:srgbClr val="FFFFFF"/>
            </a:solidFill>
          </p:spPr>
        </p:sp>
        <p:sp>
          <p:nvSpPr>
            <p:cNvPr name="TextBox 7" id="7"/>
            <p:cNvSpPr txBox="true"/>
            <p:nvPr/>
          </p:nvSpPr>
          <p:spPr>
            <a:xfrm>
              <a:off x="0" y="-38100"/>
              <a:ext cx="1677269" cy="21883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0" y="2800473"/>
            <a:ext cx="624102" cy="4686054"/>
            <a:chOff x="0" y="0"/>
            <a:chExt cx="164373" cy="1234187"/>
          </a:xfrm>
        </p:grpSpPr>
        <p:sp>
          <p:nvSpPr>
            <p:cNvPr name="Freeform 9" id="9"/>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10" id="10"/>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398831" y="8781246"/>
            <a:ext cx="6519036" cy="954108"/>
            <a:chOff x="0" y="0"/>
            <a:chExt cx="1716948" cy="251288"/>
          </a:xfrm>
        </p:grpSpPr>
        <p:sp>
          <p:nvSpPr>
            <p:cNvPr name="Freeform 12" id="12"/>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3" id="13"/>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199202" y="914400"/>
            <a:ext cx="11350463" cy="1012190"/>
          </a:xfrm>
          <a:prstGeom prst="rect">
            <a:avLst/>
          </a:prstGeom>
        </p:spPr>
        <p:txBody>
          <a:bodyPr anchor="t" rtlCol="false" tIns="0" lIns="0" bIns="0" rIns="0">
            <a:spAutoFit/>
          </a:bodyPr>
          <a:lstStyle/>
          <a:p>
            <a:pPr algn="l">
              <a:lnSpc>
                <a:spcPts val="8260"/>
              </a:lnSpc>
            </a:pPr>
            <a:r>
              <a:rPr lang="en-US" sz="5900">
                <a:solidFill>
                  <a:srgbClr val="254E9D"/>
                </a:solidFill>
                <a:latin typeface="Antonio Ultra-Bold"/>
                <a:ea typeface="Antonio Ultra-Bold"/>
                <a:cs typeface="Antonio Ultra-Bold"/>
                <a:sym typeface="Antonio Ultra-Bold"/>
              </a:rPr>
              <a:t>Source and Origin of noises</a:t>
            </a:r>
            <a:r>
              <a:rPr lang="en-US" sz="5900">
                <a:solidFill>
                  <a:srgbClr val="254E9D"/>
                </a:solidFill>
                <a:latin typeface="Antonio Ultra-Bold"/>
                <a:ea typeface="Antonio Ultra-Bold"/>
                <a:cs typeface="Antonio Ultra-Bold"/>
                <a:sym typeface="Antonio Ultra-Bold"/>
              </a:rPr>
              <a:t> </a:t>
            </a:r>
          </a:p>
        </p:txBody>
      </p:sp>
      <p:sp>
        <p:nvSpPr>
          <p:cNvPr name="Freeform 15" id="15"/>
          <p:cNvSpPr/>
          <p:nvPr/>
        </p:nvSpPr>
        <p:spPr>
          <a:xfrm flipH="false" flipV="false" rot="0">
            <a:off x="853368" y="8908984"/>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TextBox 17" id="17"/>
          <p:cNvSpPr txBox="true"/>
          <p:nvPr/>
        </p:nvSpPr>
        <p:spPr>
          <a:xfrm rot="0">
            <a:off x="1296943" y="2292718"/>
            <a:ext cx="15694113" cy="6391911"/>
          </a:xfrm>
          <a:prstGeom prst="rect">
            <a:avLst/>
          </a:prstGeom>
        </p:spPr>
        <p:txBody>
          <a:bodyPr anchor="t" rtlCol="false" tIns="0" lIns="0" bIns="0" rIns="0">
            <a:spAutoFit/>
          </a:bodyPr>
          <a:lstStyle/>
          <a:p>
            <a:pPr algn="l">
              <a:lnSpc>
                <a:spcPts val="3639"/>
              </a:lnSpc>
            </a:pPr>
            <a:r>
              <a:rPr lang="en-US" sz="2599">
                <a:solidFill>
                  <a:srgbClr val="000000"/>
                </a:solidFill>
                <a:latin typeface="Hero"/>
                <a:ea typeface="Hero"/>
                <a:cs typeface="Hero"/>
                <a:sym typeface="Hero"/>
              </a:rPr>
              <a:t>1) The raw ppg signal after aquisition has to be carefully amplified and filtered since it is heavily affected by environmental </a:t>
            </a:r>
            <a:r>
              <a:rPr lang="en-US" sz="2599">
                <a:solidFill>
                  <a:srgbClr val="000000"/>
                </a:solidFill>
                <a:latin typeface="Hero"/>
                <a:ea typeface="Hero"/>
                <a:cs typeface="Hero"/>
                <a:sym typeface="Hero"/>
              </a:rPr>
              <a:t>noises. The raw  PPG signal  has a low amplitude level, on the order of 4 mV-6 mV. Tthe frequency content of a generic PPG signal has a range between 0.2 Hz and 6 Hz [1]</a:t>
            </a:r>
          </a:p>
          <a:p>
            <a:pPr algn="l">
              <a:lnSpc>
                <a:spcPts val="3639"/>
              </a:lnSpc>
            </a:pPr>
            <a:r>
              <a:rPr lang="en-US" sz="2599">
                <a:solidFill>
                  <a:srgbClr val="000000"/>
                </a:solidFill>
                <a:latin typeface="Hero Bold"/>
                <a:ea typeface="Hero Bold"/>
                <a:cs typeface="Hero Bold"/>
                <a:sym typeface="Hero Bold"/>
              </a:rPr>
              <a:t>SOLUTION : </a:t>
            </a:r>
          </a:p>
          <a:p>
            <a:pPr algn="l" marL="561336" indent="-280668" lvl="1">
              <a:lnSpc>
                <a:spcPts val="3639"/>
              </a:lnSpc>
              <a:buFont typeface="Arial"/>
              <a:buChar char="•"/>
            </a:pPr>
            <a:r>
              <a:rPr lang="en-US" sz="2599">
                <a:solidFill>
                  <a:srgbClr val="000000"/>
                </a:solidFill>
                <a:latin typeface="Hero"/>
                <a:ea typeface="Hero"/>
                <a:cs typeface="Hero"/>
                <a:sym typeface="Hero"/>
              </a:rPr>
              <a:t>The signal is amplified only in the useful bandwidth (0.2 Hz and 6 Hz). </a:t>
            </a:r>
          </a:p>
          <a:p>
            <a:pPr algn="l" marL="561336" indent="-280668" lvl="1">
              <a:lnSpc>
                <a:spcPts val="3639"/>
              </a:lnSpc>
              <a:buFont typeface="Arial"/>
              <a:buChar char="•"/>
            </a:pPr>
            <a:r>
              <a:rPr lang="en-US" sz="2599">
                <a:solidFill>
                  <a:srgbClr val="000000"/>
                </a:solidFill>
                <a:latin typeface="Hero"/>
                <a:ea typeface="Hero"/>
                <a:cs typeface="Hero"/>
                <a:sym typeface="Hero"/>
              </a:rPr>
              <a:t>The filtering stage is formed by a passive high filter followed by an active low filter. </a:t>
            </a:r>
          </a:p>
          <a:p>
            <a:pPr algn="l" marL="561336" indent="-280668" lvl="1">
              <a:lnSpc>
                <a:spcPts val="3639"/>
              </a:lnSpc>
              <a:buFont typeface="Arial"/>
              <a:buChar char="•"/>
            </a:pPr>
            <a:r>
              <a:rPr lang="en-US" sz="2599">
                <a:solidFill>
                  <a:srgbClr val="000000"/>
                </a:solidFill>
                <a:latin typeface="Hero"/>
                <a:ea typeface="Hero"/>
                <a:cs typeface="Hero"/>
                <a:sym typeface="Hero"/>
              </a:rPr>
              <a:t>lower cut-off frequency of 0.2 Hz and an upper cut-off frequency of 4.1 Hz. </a:t>
            </a:r>
          </a:p>
          <a:p>
            <a:pPr algn="l" marL="561336" indent="-280668" lvl="1">
              <a:lnSpc>
                <a:spcPts val="3639"/>
              </a:lnSpc>
              <a:buFont typeface="Arial"/>
              <a:buChar char="•"/>
            </a:pPr>
            <a:r>
              <a:rPr lang="en-US" sz="2599">
                <a:solidFill>
                  <a:srgbClr val="000000"/>
                </a:solidFill>
                <a:latin typeface="Hero"/>
                <a:ea typeface="Hero"/>
                <a:cs typeface="Hero"/>
                <a:sym typeface="Hero"/>
              </a:rPr>
              <a:t>The gain is on the order of 33.73 dB. </a:t>
            </a:r>
          </a:p>
          <a:p>
            <a:pPr algn="l">
              <a:lnSpc>
                <a:spcPts val="3639"/>
              </a:lnSpc>
            </a:pPr>
            <a:r>
              <a:rPr lang="en-US" sz="2599">
                <a:solidFill>
                  <a:srgbClr val="000000"/>
                </a:solidFill>
                <a:latin typeface="Hero"/>
                <a:ea typeface="Hero"/>
                <a:cs typeface="Hero"/>
                <a:sym typeface="Hero"/>
              </a:rPr>
              <a:t>2) Ambient light noise will be minimal as we didn’t use Green light source asemitter </a:t>
            </a:r>
          </a:p>
          <a:p>
            <a:pPr algn="l">
              <a:lnSpc>
                <a:spcPts val="3639"/>
              </a:lnSpc>
            </a:pPr>
          </a:p>
          <a:p>
            <a:pPr algn="l">
              <a:lnSpc>
                <a:spcPts val="3639"/>
              </a:lnSpc>
            </a:pPr>
          </a:p>
          <a:p>
            <a:pPr algn="l">
              <a:lnSpc>
                <a:spcPts val="3639"/>
              </a:lnSpc>
            </a:pPr>
          </a:p>
          <a:p>
            <a:pPr algn="l">
              <a:lnSpc>
                <a:spcPts val="3639"/>
              </a:lnSpc>
            </a:pPr>
          </a:p>
        </p:txBody>
      </p:sp>
      <p:sp>
        <p:nvSpPr>
          <p:cNvPr name="TextBox 18" id="18"/>
          <p:cNvSpPr txBox="true"/>
          <p:nvPr/>
        </p:nvSpPr>
        <p:spPr>
          <a:xfrm rot="0">
            <a:off x="1967291" y="7561011"/>
            <a:ext cx="10582374" cy="2046604"/>
          </a:xfrm>
          <a:prstGeom prst="rect">
            <a:avLst/>
          </a:prstGeom>
        </p:spPr>
        <p:txBody>
          <a:bodyPr anchor="t" rtlCol="false" tIns="0" lIns="0" bIns="0" rIns="0">
            <a:spAutoFit/>
          </a:bodyPr>
          <a:lstStyle/>
          <a:p>
            <a:pPr algn="just">
              <a:lnSpc>
                <a:spcPts val="3220"/>
              </a:lnSpc>
            </a:pPr>
            <a:r>
              <a:rPr lang="en-US" sz="2300">
                <a:solidFill>
                  <a:srgbClr val="000000"/>
                </a:solidFill>
                <a:latin typeface="Rustic Printed"/>
                <a:ea typeface="Rustic Printed"/>
                <a:cs typeface="Rustic Printed"/>
                <a:sym typeface="Rustic Printed"/>
              </a:rPr>
              <a:t>References</a:t>
            </a:r>
          </a:p>
          <a:p>
            <a:pPr algn="just">
              <a:lnSpc>
                <a:spcPts val="3220"/>
              </a:lnSpc>
            </a:pPr>
            <a:r>
              <a:rPr lang="en-US" sz="2300">
                <a:solidFill>
                  <a:srgbClr val="000000"/>
                </a:solidFill>
                <a:latin typeface="Rustic Printed"/>
                <a:ea typeface="Rustic Printed"/>
                <a:cs typeface="Rustic Printed"/>
                <a:sym typeface="Rustic Printed"/>
              </a:rPr>
              <a:t>[1 ] C. M. De Dominicis, D. Mazzotti, M. Piccinelli, S. Rinaldi, A. Vezzoli and A. Depari, "Evaluation of Bluetooth Hands-Free profile for sensors applications in smartphone platforms," 2012 IEEE Sensors Applications Symposium Proceedings, Brescia, Italy, 2012, pp. 1-6, doi: 10.1109/SAS.2012.6166305.</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solidFill>
              <a:srgbClr val="FCFDFD"/>
            </a:soli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624102" y="2479789"/>
            <a:ext cx="7255629" cy="5841138"/>
          </a:xfrm>
          <a:custGeom>
            <a:avLst/>
            <a:gdLst/>
            <a:ahLst/>
            <a:cxnLst/>
            <a:rect r="r" b="b" t="t" l="l"/>
            <a:pathLst>
              <a:path h="5841138" w="7255629">
                <a:moveTo>
                  <a:pt x="0" y="0"/>
                </a:moveTo>
                <a:lnTo>
                  <a:pt x="7255629" y="0"/>
                </a:lnTo>
                <a:lnTo>
                  <a:pt x="7255629" y="5841137"/>
                </a:lnTo>
                <a:lnTo>
                  <a:pt x="0" y="5841137"/>
                </a:lnTo>
                <a:lnTo>
                  <a:pt x="0" y="0"/>
                </a:lnTo>
                <a:close/>
              </a:path>
            </a:pathLst>
          </a:custGeom>
          <a:blipFill>
            <a:blip r:embed="rId2"/>
            <a:stretch>
              <a:fillRect l="0" t="0" r="0" b="0"/>
            </a:stretch>
          </a:blipFill>
        </p:spPr>
      </p:sp>
      <p:sp>
        <p:nvSpPr>
          <p:cNvPr name="Freeform 15" id="15"/>
          <p:cNvSpPr/>
          <p:nvPr/>
        </p:nvSpPr>
        <p:spPr>
          <a:xfrm flipH="false" flipV="false" rot="-10800000">
            <a:off x="8028135" y="3014229"/>
            <a:ext cx="10259865" cy="5306697"/>
          </a:xfrm>
          <a:custGeom>
            <a:avLst/>
            <a:gdLst/>
            <a:ahLst/>
            <a:cxnLst/>
            <a:rect r="r" b="b" t="t" l="l"/>
            <a:pathLst>
              <a:path h="5306697" w="10259865">
                <a:moveTo>
                  <a:pt x="0" y="0"/>
                </a:moveTo>
                <a:lnTo>
                  <a:pt x="10259865" y="0"/>
                </a:lnTo>
                <a:lnTo>
                  <a:pt x="10259865" y="5306697"/>
                </a:lnTo>
                <a:lnTo>
                  <a:pt x="0" y="5306697"/>
                </a:lnTo>
                <a:lnTo>
                  <a:pt x="0" y="0"/>
                </a:lnTo>
                <a:close/>
              </a:path>
            </a:pathLst>
          </a:custGeom>
          <a:blipFill>
            <a:blip r:embed="rId3"/>
            <a:stretch>
              <a:fillRect l="-17218" t="0" r="0" b="0"/>
            </a:stretch>
          </a:blipFill>
        </p:spPr>
      </p:sp>
      <p:sp>
        <p:nvSpPr>
          <p:cNvPr name="TextBox 16" id="16"/>
          <p:cNvSpPr txBox="true"/>
          <p:nvPr/>
        </p:nvSpPr>
        <p:spPr>
          <a:xfrm rot="0">
            <a:off x="0" y="365225"/>
            <a:ext cx="1828800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Antonio Ultra-Bold"/>
                <a:ea typeface="Antonio Ultra-Bold"/>
                <a:cs typeface="Antonio Ultra-Bold"/>
                <a:sym typeface="Antonio Ultra-Bold"/>
              </a:rPr>
              <a:t>Raw Signal</a:t>
            </a:r>
          </a:p>
        </p:txBody>
      </p:sp>
      <p:sp>
        <p:nvSpPr>
          <p:cNvPr name="Freeform 17" id="17"/>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4"/>
            <a:stretch>
              <a:fillRect l="0" t="0" r="0" b="0"/>
            </a:stretch>
          </a:blipFill>
        </p:spPr>
      </p:sp>
    </p:spTree>
  </p:cSld>
  <p:clrMapOvr>
    <a:masterClrMapping/>
  </p:clrMapOvr>
  <p:transition spd="slow">
    <p:push dir="u"/>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8212089"/>
            <a:chOff x="0" y="0"/>
            <a:chExt cx="4816593" cy="2162855"/>
          </a:xfrm>
        </p:grpSpPr>
        <p:sp>
          <p:nvSpPr>
            <p:cNvPr name="Freeform 3" id="3"/>
            <p:cNvSpPr/>
            <p:nvPr/>
          </p:nvSpPr>
          <p:spPr>
            <a:xfrm flipH="false" flipV="false" rot="0">
              <a:off x="0" y="0"/>
              <a:ext cx="4816592" cy="2162855"/>
            </a:xfrm>
            <a:custGeom>
              <a:avLst/>
              <a:gdLst/>
              <a:ahLst/>
              <a:cxnLst/>
              <a:rect r="r" b="b" t="t" l="l"/>
              <a:pathLst>
                <a:path h="2162855" w="4816592">
                  <a:moveTo>
                    <a:pt x="0" y="0"/>
                  </a:moveTo>
                  <a:lnTo>
                    <a:pt x="4816592" y="0"/>
                  </a:lnTo>
                  <a:lnTo>
                    <a:pt x="4816592" y="2162855"/>
                  </a:lnTo>
                  <a:lnTo>
                    <a:pt x="0" y="2162855"/>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 id="4"/>
            <p:cNvSpPr txBox="true"/>
            <p:nvPr/>
          </p:nvSpPr>
          <p:spPr>
            <a:xfrm>
              <a:off x="0" y="-38100"/>
              <a:ext cx="4816593" cy="22009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solidFill>
              <a:srgbClr val="FCFDFD"/>
            </a:soli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pic>
        <p:nvPicPr>
          <p:cNvPr name="Picture 14" id="1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22588" r="0" b="22588"/>
          <a:stretch>
            <a:fillRect/>
          </a:stretch>
        </p:blipFill>
        <p:spPr>
          <a:xfrm flipH="false" flipV="false" rot="0">
            <a:off x="0" y="2016046"/>
            <a:ext cx="18288000" cy="5639610"/>
          </a:xfrm>
          <a:prstGeom prst="rect">
            <a:avLst/>
          </a:prstGeom>
        </p:spPr>
      </p:pic>
      <p:sp>
        <p:nvSpPr>
          <p:cNvPr name="TextBox 15" id="15"/>
          <p:cNvSpPr txBox="true"/>
          <p:nvPr/>
        </p:nvSpPr>
        <p:spPr>
          <a:xfrm rot="0">
            <a:off x="-22363" y="233276"/>
            <a:ext cx="1828800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Antonio Ultra-Bold"/>
                <a:ea typeface="Antonio Ultra-Bold"/>
                <a:cs typeface="Antonio Ultra-Bold"/>
                <a:sym typeface="Antonio Ultra-Bold"/>
              </a:rPr>
              <a:t>Raw PPG - Output</a:t>
            </a:r>
          </a:p>
        </p:txBody>
      </p:sp>
      <p:sp>
        <p:nvSpPr>
          <p:cNvPr name="TextBox 16" id="16"/>
          <p:cNvSpPr txBox="true"/>
          <p:nvPr/>
        </p:nvSpPr>
        <p:spPr>
          <a:xfrm rot="0">
            <a:off x="2493564" y="8430260"/>
            <a:ext cx="13256147" cy="1598929"/>
          </a:xfrm>
          <a:prstGeom prst="rect">
            <a:avLst/>
          </a:prstGeom>
        </p:spPr>
        <p:txBody>
          <a:bodyPr anchor="t" rtlCol="false" tIns="0" lIns="0" bIns="0" rIns="0">
            <a:spAutoFit/>
          </a:bodyPr>
          <a:lstStyle/>
          <a:p>
            <a:pPr algn="ctr">
              <a:lnSpc>
                <a:spcPts val="3220"/>
              </a:lnSpc>
            </a:pPr>
            <a:r>
              <a:rPr lang="en-US" sz="2300">
                <a:solidFill>
                  <a:srgbClr val="000000"/>
                </a:solidFill>
                <a:latin typeface="Hero Bold"/>
                <a:ea typeface="Hero Bold"/>
                <a:cs typeface="Hero Bold"/>
                <a:sym typeface="Hero Bold"/>
              </a:rPr>
              <a:t>Specification: </a:t>
            </a:r>
          </a:p>
          <a:p>
            <a:pPr algn="ctr">
              <a:lnSpc>
                <a:spcPts val="3220"/>
              </a:lnSpc>
            </a:pPr>
            <a:r>
              <a:rPr lang="en-US" sz="2300">
                <a:solidFill>
                  <a:srgbClr val="000000"/>
                </a:solidFill>
                <a:latin typeface="Hero Bold"/>
                <a:ea typeface="Hero Bold"/>
                <a:cs typeface="Hero Bold"/>
                <a:sym typeface="Hero Bold"/>
              </a:rPr>
              <a:t>Red LED of 640 nm, diameter of 5mm </a:t>
            </a:r>
          </a:p>
          <a:p>
            <a:pPr algn="ctr">
              <a:lnSpc>
                <a:spcPts val="3220"/>
              </a:lnSpc>
            </a:pPr>
            <a:r>
              <a:rPr lang="en-US" sz="2300">
                <a:solidFill>
                  <a:srgbClr val="000000"/>
                </a:solidFill>
                <a:latin typeface="Hero Bold"/>
                <a:ea typeface="Hero Bold"/>
                <a:cs typeface="Hero Bold"/>
                <a:sym typeface="Hero Bold"/>
              </a:rPr>
              <a:t>Photodetector : ADS 9008 (chosen based on sensitivity - Peak sensitivity wavelength 670nm)</a:t>
            </a:r>
          </a:p>
          <a:p>
            <a:pPr algn="ctr">
              <a:lnSpc>
                <a:spcPts val="3220"/>
              </a:lnSpc>
            </a:pPr>
            <a:r>
              <a:rPr lang="en-US" sz="2300">
                <a:solidFill>
                  <a:srgbClr val="000000"/>
                </a:solidFill>
                <a:latin typeface="Hero Bold"/>
                <a:ea typeface="Hero Bold"/>
                <a:cs typeface="Hero Bold"/>
                <a:sym typeface="Hero Bold"/>
              </a:rPr>
              <a:t> Microcontroller : Arduino Uno</a:t>
            </a:r>
          </a:p>
        </p:txBody>
      </p:sp>
      <p:sp>
        <p:nvSpPr>
          <p:cNvPr name="Freeform 17" id="17"/>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5"/>
            <a:stretch>
              <a:fillRect l="0" t="0" r="0" b="0"/>
            </a:stretch>
          </a:blipFill>
        </p:spPr>
      </p:sp>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solidFill>
              <a:srgbClr val="FCFDFD"/>
            </a:soli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624102" y="2515790"/>
            <a:ext cx="8256849" cy="5775918"/>
          </a:xfrm>
          <a:custGeom>
            <a:avLst/>
            <a:gdLst/>
            <a:ahLst/>
            <a:cxnLst/>
            <a:rect r="r" b="b" t="t" l="l"/>
            <a:pathLst>
              <a:path h="5775918" w="8256849">
                <a:moveTo>
                  <a:pt x="0" y="0"/>
                </a:moveTo>
                <a:lnTo>
                  <a:pt x="8256849" y="0"/>
                </a:lnTo>
                <a:lnTo>
                  <a:pt x="8256849" y="5775918"/>
                </a:lnTo>
                <a:lnTo>
                  <a:pt x="0" y="5775918"/>
                </a:lnTo>
                <a:lnTo>
                  <a:pt x="0" y="0"/>
                </a:lnTo>
                <a:close/>
              </a:path>
            </a:pathLst>
          </a:custGeom>
          <a:blipFill>
            <a:blip r:embed="rId2"/>
            <a:stretch>
              <a:fillRect l="0" t="0" r="0" b="0"/>
            </a:stretch>
          </a:blipFill>
        </p:spPr>
      </p:sp>
      <p:sp>
        <p:nvSpPr>
          <p:cNvPr name="Freeform 15" id="15"/>
          <p:cNvSpPr/>
          <p:nvPr/>
        </p:nvSpPr>
        <p:spPr>
          <a:xfrm flipH="false" flipV="false" rot="-5400000">
            <a:off x="12064742" y="468826"/>
            <a:ext cx="4096960" cy="9938443"/>
          </a:xfrm>
          <a:custGeom>
            <a:avLst/>
            <a:gdLst/>
            <a:ahLst/>
            <a:cxnLst/>
            <a:rect r="r" b="b" t="t" l="l"/>
            <a:pathLst>
              <a:path h="9938443" w="4096960">
                <a:moveTo>
                  <a:pt x="0" y="0"/>
                </a:moveTo>
                <a:lnTo>
                  <a:pt x="4096959" y="0"/>
                </a:lnTo>
                <a:lnTo>
                  <a:pt x="4096959" y="9938443"/>
                </a:lnTo>
                <a:lnTo>
                  <a:pt x="0" y="9938443"/>
                </a:lnTo>
                <a:lnTo>
                  <a:pt x="0" y="0"/>
                </a:lnTo>
                <a:close/>
              </a:path>
            </a:pathLst>
          </a:custGeom>
          <a:blipFill>
            <a:blip r:embed="rId3"/>
            <a:stretch>
              <a:fillRect l="0" t="0" r="-7038" b="0"/>
            </a:stretch>
          </a:blipFill>
        </p:spPr>
      </p:sp>
      <p:sp>
        <p:nvSpPr>
          <p:cNvPr name="TextBox 16" id="16"/>
          <p:cNvSpPr txBox="true"/>
          <p:nvPr/>
        </p:nvSpPr>
        <p:spPr>
          <a:xfrm rot="0">
            <a:off x="624102" y="583041"/>
            <a:ext cx="17663898" cy="1177278"/>
          </a:xfrm>
          <a:prstGeom prst="rect">
            <a:avLst/>
          </a:prstGeom>
        </p:spPr>
        <p:txBody>
          <a:bodyPr anchor="t" rtlCol="false" tIns="0" lIns="0" bIns="0" rIns="0">
            <a:spAutoFit/>
          </a:bodyPr>
          <a:lstStyle/>
          <a:p>
            <a:pPr algn="l">
              <a:lnSpc>
                <a:spcPts val="9660"/>
              </a:lnSpc>
            </a:pPr>
            <a:r>
              <a:rPr lang="en-US" sz="6900">
                <a:solidFill>
                  <a:srgbClr val="FFFFFF"/>
                </a:solidFill>
                <a:latin typeface="Antonio Ultra-Bold"/>
                <a:ea typeface="Antonio Ultra-Bold"/>
                <a:cs typeface="Antonio Ultra-Bold"/>
                <a:sym typeface="Antonio Ultra-Bold"/>
              </a:rPr>
              <a:t>Amplification and Filtering circuit</a:t>
            </a:r>
          </a:p>
        </p:txBody>
      </p:sp>
      <p:sp>
        <p:nvSpPr>
          <p:cNvPr name="Freeform 17" id="17"/>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4"/>
            <a:stretch>
              <a:fillRect l="0" t="0" r="0" b="0"/>
            </a:stretch>
          </a:blipFill>
        </p:spPr>
      </p:sp>
    </p:spTree>
  </p:cSld>
  <p:clrMapOvr>
    <a:masterClrMapping/>
  </p:clrMapOvr>
  <p:transition spd="slow">
    <p:push dir="u"/>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8212089"/>
            <a:chOff x="0" y="0"/>
            <a:chExt cx="4816593" cy="2162855"/>
          </a:xfrm>
        </p:grpSpPr>
        <p:sp>
          <p:nvSpPr>
            <p:cNvPr name="Freeform 3" id="3"/>
            <p:cNvSpPr/>
            <p:nvPr/>
          </p:nvSpPr>
          <p:spPr>
            <a:xfrm flipH="false" flipV="false" rot="0">
              <a:off x="0" y="0"/>
              <a:ext cx="4816592" cy="2162855"/>
            </a:xfrm>
            <a:custGeom>
              <a:avLst/>
              <a:gdLst/>
              <a:ahLst/>
              <a:cxnLst/>
              <a:rect r="r" b="b" t="t" l="l"/>
              <a:pathLst>
                <a:path h="2162855" w="4816592">
                  <a:moveTo>
                    <a:pt x="0" y="0"/>
                  </a:moveTo>
                  <a:lnTo>
                    <a:pt x="4816592" y="0"/>
                  </a:lnTo>
                  <a:lnTo>
                    <a:pt x="4816592" y="2162855"/>
                  </a:lnTo>
                  <a:lnTo>
                    <a:pt x="0" y="2162855"/>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 id="4"/>
            <p:cNvSpPr txBox="true"/>
            <p:nvPr/>
          </p:nvSpPr>
          <p:spPr>
            <a:xfrm>
              <a:off x="0" y="-38100"/>
              <a:ext cx="4816593" cy="22009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solidFill>
              <a:srgbClr val="FCFDFD"/>
            </a:soli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pic>
        <p:nvPicPr>
          <p:cNvPr name="Picture 14" id="1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7430" r="0" b="18253"/>
          <a:stretch>
            <a:fillRect/>
          </a:stretch>
        </p:blipFill>
        <p:spPr>
          <a:xfrm flipH="false" flipV="false" rot="0">
            <a:off x="0" y="1604043"/>
            <a:ext cx="18265637" cy="6608046"/>
          </a:xfrm>
          <a:prstGeom prst="rect">
            <a:avLst/>
          </a:prstGeom>
        </p:spPr>
      </p:pic>
      <p:sp>
        <p:nvSpPr>
          <p:cNvPr name="TextBox 15" id="15"/>
          <p:cNvSpPr txBox="true"/>
          <p:nvPr/>
        </p:nvSpPr>
        <p:spPr>
          <a:xfrm rot="0">
            <a:off x="624102" y="127230"/>
            <a:ext cx="17641535" cy="1177290"/>
          </a:xfrm>
          <a:prstGeom prst="rect">
            <a:avLst/>
          </a:prstGeom>
        </p:spPr>
        <p:txBody>
          <a:bodyPr anchor="t" rtlCol="false" tIns="0" lIns="0" bIns="0" rIns="0">
            <a:spAutoFit/>
          </a:bodyPr>
          <a:lstStyle/>
          <a:p>
            <a:pPr algn="l">
              <a:lnSpc>
                <a:spcPts val="9660"/>
              </a:lnSpc>
            </a:pPr>
            <a:r>
              <a:rPr lang="en-US" sz="6900">
                <a:solidFill>
                  <a:srgbClr val="FFFFFF"/>
                </a:solidFill>
                <a:latin typeface="Antonio Ultra-Bold"/>
                <a:ea typeface="Antonio Ultra-Bold"/>
                <a:cs typeface="Antonio Ultra-Bold"/>
                <a:sym typeface="Antonio Ultra-Bold"/>
              </a:rPr>
              <a:t>Filtered and Amplified PPG- Output</a:t>
            </a:r>
          </a:p>
        </p:txBody>
      </p:sp>
      <p:sp>
        <p:nvSpPr>
          <p:cNvPr name="TextBox 16" id="16"/>
          <p:cNvSpPr txBox="true"/>
          <p:nvPr/>
        </p:nvSpPr>
        <p:spPr>
          <a:xfrm rot="0">
            <a:off x="2493564" y="8430260"/>
            <a:ext cx="13256147" cy="1598929"/>
          </a:xfrm>
          <a:prstGeom prst="rect">
            <a:avLst/>
          </a:prstGeom>
        </p:spPr>
        <p:txBody>
          <a:bodyPr anchor="t" rtlCol="false" tIns="0" lIns="0" bIns="0" rIns="0">
            <a:spAutoFit/>
          </a:bodyPr>
          <a:lstStyle/>
          <a:p>
            <a:pPr algn="ctr">
              <a:lnSpc>
                <a:spcPts val="3220"/>
              </a:lnSpc>
            </a:pPr>
            <a:r>
              <a:rPr lang="en-US" sz="2300">
                <a:solidFill>
                  <a:srgbClr val="000000"/>
                </a:solidFill>
                <a:latin typeface="Hero Bold"/>
                <a:ea typeface="Hero Bold"/>
                <a:cs typeface="Hero Bold"/>
                <a:sym typeface="Hero Bold"/>
              </a:rPr>
              <a:t>Specification: </a:t>
            </a:r>
          </a:p>
          <a:p>
            <a:pPr algn="ctr">
              <a:lnSpc>
                <a:spcPts val="3220"/>
              </a:lnSpc>
            </a:pPr>
            <a:r>
              <a:rPr lang="en-US" sz="2300">
                <a:solidFill>
                  <a:srgbClr val="000000"/>
                </a:solidFill>
                <a:latin typeface="Hero Bold"/>
                <a:ea typeface="Hero Bold"/>
                <a:cs typeface="Hero Bold"/>
                <a:sym typeface="Hero Bold"/>
              </a:rPr>
              <a:t>A passive high filter followed by an active low filter </a:t>
            </a:r>
          </a:p>
          <a:p>
            <a:pPr algn="ctr">
              <a:lnSpc>
                <a:spcPts val="3220"/>
              </a:lnSpc>
            </a:pPr>
            <a:r>
              <a:rPr lang="en-US" sz="2300">
                <a:solidFill>
                  <a:srgbClr val="000000"/>
                </a:solidFill>
                <a:latin typeface="Hero Bold"/>
                <a:ea typeface="Hero Bold"/>
                <a:cs typeface="Hero Bold"/>
                <a:sym typeface="Hero Bold"/>
              </a:rPr>
              <a:t>Lower cut-off frequency of 0.2 Hz and an upper cut-off frequency of 4.1 Hz</a:t>
            </a:r>
          </a:p>
          <a:p>
            <a:pPr algn="ctr">
              <a:lnSpc>
                <a:spcPts val="3220"/>
              </a:lnSpc>
            </a:pPr>
            <a:r>
              <a:rPr lang="en-US" sz="2300">
                <a:solidFill>
                  <a:srgbClr val="000000"/>
                </a:solidFill>
                <a:latin typeface="Hero Bold"/>
                <a:ea typeface="Hero Bold"/>
                <a:cs typeface="Hero Bold"/>
                <a:sym typeface="Hero Bold"/>
              </a:rPr>
              <a:t>OP-AMP : LM358 , GAIN : 33.73 dB.  </a:t>
            </a:r>
          </a:p>
        </p:txBody>
      </p:sp>
      <p:sp>
        <p:nvSpPr>
          <p:cNvPr name="Freeform 17" id="17"/>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5"/>
            <a:stretch>
              <a:fillRect l="0" t="0" r="0" b="0"/>
            </a:stretch>
          </a:blipFill>
        </p:spPr>
      </p:sp>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8212089"/>
            <a:chOff x="0" y="0"/>
            <a:chExt cx="4816593" cy="2162855"/>
          </a:xfrm>
        </p:grpSpPr>
        <p:sp>
          <p:nvSpPr>
            <p:cNvPr name="Freeform 3" id="3"/>
            <p:cNvSpPr/>
            <p:nvPr/>
          </p:nvSpPr>
          <p:spPr>
            <a:xfrm flipH="false" flipV="false" rot="0">
              <a:off x="0" y="0"/>
              <a:ext cx="4816592" cy="2162855"/>
            </a:xfrm>
            <a:custGeom>
              <a:avLst/>
              <a:gdLst/>
              <a:ahLst/>
              <a:cxnLst/>
              <a:rect r="r" b="b" t="t" l="l"/>
              <a:pathLst>
                <a:path h="2162855" w="4816592">
                  <a:moveTo>
                    <a:pt x="0" y="0"/>
                  </a:moveTo>
                  <a:lnTo>
                    <a:pt x="4816592" y="0"/>
                  </a:lnTo>
                  <a:lnTo>
                    <a:pt x="4816592" y="2162855"/>
                  </a:lnTo>
                  <a:lnTo>
                    <a:pt x="0" y="2162855"/>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 id="4"/>
            <p:cNvSpPr txBox="true"/>
            <p:nvPr/>
          </p:nvSpPr>
          <p:spPr>
            <a:xfrm>
              <a:off x="0" y="-38100"/>
              <a:ext cx="4816593" cy="22009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31949" y="6168763"/>
            <a:ext cx="624102" cy="7612371"/>
            <a:chOff x="0" y="0"/>
            <a:chExt cx="164373" cy="2004904"/>
          </a:xfrm>
        </p:grpSpPr>
        <p:sp>
          <p:nvSpPr>
            <p:cNvPr name="Freeform 9" id="9"/>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solidFill>
              <a:srgbClr val="FCFDFD"/>
            </a:solidFill>
          </p:spPr>
        </p:sp>
        <p:sp>
          <p:nvSpPr>
            <p:cNvPr name="TextBox 10" id="10"/>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3118" r="0" b="13118"/>
          <a:stretch>
            <a:fillRect/>
          </a:stretch>
        </p:blipFill>
        <p:spPr>
          <a:xfrm flipH="false" flipV="false" rot="0">
            <a:off x="0" y="1564156"/>
            <a:ext cx="18288000" cy="7587913"/>
          </a:xfrm>
          <a:prstGeom prst="rect">
            <a:avLst/>
          </a:prstGeom>
        </p:spPr>
      </p:pic>
      <p:sp>
        <p:nvSpPr>
          <p:cNvPr name="TextBox 12" id="12"/>
          <p:cNvSpPr txBox="true"/>
          <p:nvPr/>
        </p:nvSpPr>
        <p:spPr>
          <a:xfrm rot="0">
            <a:off x="624102" y="127230"/>
            <a:ext cx="17641535" cy="1177290"/>
          </a:xfrm>
          <a:prstGeom prst="rect">
            <a:avLst/>
          </a:prstGeom>
        </p:spPr>
        <p:txBody>
          <a:bodyPr anchor="t" rtlCol="false" tIns="0" lIns="0" bIns="0" rIns="0">
            <a:spAutoFit/>
          </a:bodyPr>
          <a:lstStyle/>
          <a:p>
            <a:pPr algn="l">
              <a:lnSpc>
                <a:spcPts val="9660"/>
              </a:lnSpc>
            </a:pPr>
            <a:r>
              <a:rPr lang="en-US" sz="6900">
                <a:solidFill>
                  <a:srgbClr val="FFFFFF"/>
                </a:solidFill>
                <a:latin typeface="Antonio Ultra-Bold"/>
                <a:ea typeface="Antonio Ultra-Bold"/>
                <a:cs typeface="Antonio Ultra-Bold"/>
                <a:sym typeface="Antonio Ultra-Bold"/>
              </a:rPr>
              <a:t>INTERSPACING DISTANCE - Output</a:t>
            </a:r>
          </a:p>
        </p:txBody>
      </p:sp>
      <p:sp>
        <p:nvSpPr>
          <p:cNvPr name="TextBox 13" id="13"/>
          <p:cNvSpPr txBox="true"/>
          <p:nvPr/>
        </p:nvSpPr>
        <p:spPr>
          <a:xfrm rot="0">
            <a:off x="2493564" y="9345029"/>
            <a:ext cx="13256147" cy="629920"/>
          </a:xfrm>
          <a:prstGeom prst="rect">
            <a:avLst/>
          </a:prstGeom>
        </p:spPr>
        <p:txBody>
          <a:bodyPr anchor="t" rtlCol="false" tIns="0" lIns="0" bIns="0" rIns="0">
            <a:spAutoFit/>
          </a:bodyPr>
          <a:lstStyle/>
          <a:p>
            <a:pPr algn="ctr">
              <a:lnSpc>
                <a:spcPts val="5179"/>
              </a:lnSpc>
            </a:pPr>
            <a:r>
              <a:rPr lang="en-US" sz="3699">
                <a:solidFill>
                  <a:srgbClr val="000000"/>
                </a:solidFill>
                <a:latin typeface="Hero Bold"/>
                <a:ea typeface="Hero Bold"/>
                <a:cs typeface="Hero Bold"/>
                <a:sym typeface="Hero Bold"/>
              </a:rPr>
              <a:t>INTERSPACING DISTANCE - 6mm</a:t>
            </a:r>
          </a:p>
        </p:txBody>
      </p:sp>
      <p:sp>
        <p:nvSpPr>
          <p:cNvPr name="Freeform 14" id="14"/>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5"/>
            <a:stretch>
              <a:fillRect l="0" t="0" r="0" b="0"/>
            </a:stretch>
          </a:blipFill>
        </p:spPr>
      </p:sp>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8212089"/>
            <a:chOff x="0" y="0"/>
            <a:chExt cx="4816593" cy="2162855"/>
          </a:xfrm>
        </p:grpSpPr>
        <p:sp>
          <p:nvSpPr>
            <p:cNvPr name="Freeform 3" id="3"/>
            <p:cNvSpPr/>
            <p:nvPr/>
          </p:nvSpPr>
          <p:spPr>
            <a:xfrm flipH="false" flipV="false" rot="0">
              <a:off x="0" y="0"/>
              <a:ext cx="4816592" cy="2162855"/>
            </a:xfrm>
            <a:custGeom>
              <a:avLst/>
              <a:gdLst/>
              <a:ahLst/>
              <a:cxnLst/>
              <a:rect r="r" b="b" t="t" l="l"/>
              <a:pathLst>
                <a:path h="2162855" w="4816592">
                  <a:moveTo>
                    <a:pt x="0" y="0"/>
                  </a:moveTo>
                  <a:lnTo>
                    <a:pt x="4816592" y="0"/>
                  </a:lnTo>
                  <a:lnTo>
                    <a:pt x="4816592" y="2162855"/>
                  </a:lnTo>
                  <a:lnTo>
                    <a:pt x="0" y="2162855"/>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 id="4"/>
            <p:cNvSpPr txBox="true"/>
            <p:nvPr/>
          </p:nvSpPr>
          <p:spPr>
            <a:xfrm>
              <a:off x="0" y="-38100"/>
              <a:ext cx="4816593" cy="22009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31949" y="6168763"/>
            <a:ext cx="624102" cy="7612371"/>
            <a:chOff x="0" y="0"/>
            <a:chExt cx="164373" cy="2004904"/>
          </a:xfrm>
        </p:grpSpPr>
        <p:sp>
          <p:nvSpPr>
            <p:cNvPr name="Freeform 9" id="9"/>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solidFill>
              <a:srgbClr val="FCFDFD"/>
            </a:solidFill>
          </p:spPr>
        </p:sp>
        <p:sp>
          <p:nvSpPr>
            <p:cNvPr name="TextBox 10" id="10"/>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24" t="12521" r="0" b="12521"/>
          <a:stretch>
            <a:fillRect/>
          </a:stretch>
        </p:blipFill>
        <p:spPr>
          <a:xfrm flipH="false" flipV="false" rot="0">
            <a:off x="0" y="1547293"/>
            <a:ext cx="18265637" cy="7711007"/>
          </a:xfrm>
          <a:prstGeom prst="rect">
            <a:avLst/>
          </a:prstGeom>
        </p:spPr>
      </p:pic>
      <p:sp>
        <p:nvSpPr>
          <p:cNvPr name="TextBox 12" id="12"/>
          <p:cNvSpPr txBox="true"/>
          <p:nvPr/>
        </p:nvSpPr>
        <p:spPr>
          <a:xfrm rot="0">
            <a:off x="624102" y="127230"/>
            <a:ext cx="17641535" cy="1177290"/>
          </a:xfrm>
          <a:prstGeom prst="rect">
            <a:avLst/>
          </a:prstGeom>
        </p:spPr>
        <p:txBody>
          <a:bodyPr anchor="t" rtlCol="false" tIns="0" lIns="0" bIns="0" rIns="0">
            <a:spAutoFit/>
          </a:bodyPr>
          <a:lstStyle/>
          <a:p>
            <a:pPr algn="l">
              <a:lnSpc>
                <a:spcPts val="9660"/>
              </a:lnSpc>
            </a:pPr>
            <a:r>
              <a:rPr lang="en-US" sz="6900">
                <a:solidFill>
                  <a:srgbClr val="FFFFFF"/>
                </a:solidFill>
                <a:latin typeface="Antonio Ultra-Bold"/>
                <a:ea typeface="Antonio Ultra-Bold"/>
                <a:cs typeface="Antonio Ultra-Bold"/>
                <a:sym typeface="Antonio Ultra-Bold"/>
              </a:rPr>
              <a:t>INTERSPACING DISTANCE - Output</a:t>
            </a:r>
          </a:p>
        </p:txBody>
      </p:sp>
      <p:sp>
        <p:nvSpPr>
          <p:cNvPr name="TextBox 13" id="13"/>
          <p:cNvSpPr txBox="true"/>
          <p:nvPr/>
        </p:nvSpPr>
        <p:spPr>
          <a:xfrm rot="0">
            <a:off x="2493564" y="9345029"/>
            <a:ext cx="13256147" cy="629920"/>
          </a:xfrm>
          <a:prstGeom prst="rect">
            <a:avLst/>
          </a:prstGeom>
        </p:spPr>
        <p:txBody>
          <a:bodyPr anchor="t" rtlCol="false" tIns="0" lIns="0" bIns="0" rIns="0">
            <a:spAutoFit/>
          </a:bodyPr>
          <a:lstStyle/>
          <a:p>
            <a:pPr algn="ctr">
              <a:lnSpc>
                <a:spcPts val="5179"/>
              </a:lnSpc>
            </a:pPr>
            <a:r>
              <a:rPr lang="en-US" sz="3699">
                <a:solidFill>
                  <a:srgbClr val="000000"/>
                </a:solidFill>
                <a:latin typeface="Hero Bold"/>
                <a:ea typeface="Hero Bold"/>
                <a:cs typeface="Hero Bold"/>
                <a:sym typeface="Hero Bold"/>
              </a:rPr>
              <a:t>INTERSPACING DISTANCE - 4mm</a:t>
            </a:r>
          </a:p>
        </p:txBody>
      </p:sp>
      <p:sp>
        <p:nvSpPr>
          <p:cNvPr name="Freeform 14" id="14"/>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5"/>
            <a:stretch>
              <a:fillRect l="0" t="0" r="0" b="0"/>
            </a:stretch>
          </a:blipFill>
        </p:spPr>
      </p:sp>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8212089"/>
            <a:chOff x="0" y="0"/>
            <a:chExt cx="4816593" cy="2162855"/>
          </a:xfrm>
        </p:grpSpPr>
        <p:sp>
          <p:nvSpPr>
            <p:cNvPr name="Freeform 3" id="3"/>
            <p:cNvSpPr/>
            <p:nvPr/>
          </p:nvSpPr>
          <p:spPr>
            <a:xfrm flipH="false" flipV="false" rot="0">
              <a:off x="0" y="0"/>
              <a:ext cx="4816592" cy="2162855"/>
            </a:xfrm>
            <a:custGeom>
              <a:avLst/>
              <a:gdLst/>
              <a:ahLst/>
              <a:cxnLst/>
              <a:rect r="r" b="b" t="t" l="l"/>
              <a:pathLst>
                <a:path h="2162855" w="4816592">
                  <a:moveTo>
                    <a:pt x="0" y="0"/>
                  </a:moveTo>
                  <a:lnTo>
                    <a:pt x="4816592" y="0"/>
                  </a:lnTo>
                  <a:lnTo>
                    <a:pt x="4816592" y="2162855"/>
                  </a:lnTo>
                  <a:lnTo>
                    <a:pt x="0" y="2162855"/>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 id="4"/>
            <p:cNvSpPr txBox="true"/>
            <p:nvPr/>
          </p:nvSpPr>
          <p:spPr>
            <a:xfrm>
              <a:off x="0" y="-38100"/>
              <a:ext cx="4816593" cy="22009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31949" y="6168763"/>
            <a:ext cx="624102" cy="7612371"/>
            <a:chOff x="0" y="0"/>
            <a:chExt cx="164373" cy="2004904"/>
          </a:xfrm>
        </p:grpSpPr>
        <p:sp>
          <p:nvSpPr>
            <p:cNvPr name="Freeform 9" id="9"/>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solidFill>
              <a:srgbClr val="FCFDFD"/>
            </a:solidFill>
          </p:spPr>
        </p:sp>
        <p:sp>
          <p:nvSpPr>
            <p:cNvPr name="TextBox 10" id="10"/>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2804" r="0" b="12804"/>
          <a:stretch>
            <a:fillRect/>
          </a:stretch>
        </p:blipFill>
        <p:spPr>
          <a:xfrm flipH="false" flipV="false" rot="0">
            <a:off x="0" y="1460421"/>
            <a:ext cx="18265637" cy="7643266"/>
          </a:xfrm>
          <a:prstGeom prst="rect">
            <a:avLst/>
          </a:prstGeom>
        </p:spPr>
      </p:pic>
      <p:sp>
        <p:nvSpPr>
          <p:cNvPr name="TextBox 12" id="12"/>
          <p:cNvSpPr txBox="true"/>
          <p:nvPr/>
        </p:nvSpPr>
        <p:spPr>
          <a:xfrm rot="0">
            <a:off x="624102" y="127230"/>
            <a:ext cx="17641535" cy="1177290"/>
          </a:xfrm>
          <a:prstGeom prst="rect">
            <a:avLst/>
          </a:prstGeom>
        </p:spPr>
        <p:txBody>
          <a:bodyPr anchor="t" rtlCol="false" tIns="0" lIns="0" bIns="0" rIns="0">
            <a:spAutoFit/>
          </a:bodyPr>
          <a:lstStyle/>
          <a:p>
            <a:pPr algn="l">
              <a:lnSpc>
                <a:spcPts val="9660"/>
              </a:lnSpc>
            </a:pPr>
            <a:r>
              <a:rPr lang="en-US" sz="6900">
                <a:solidFill>
                  <a:srgbClr val="FFFFFF"/>
                </a:solidFill>
                <a:latin typeface="Antonio Ultra-Bold"/>
                <a:ea typeface="Antonio Ultra-Bold"/>
                <a:cs typeface="Antonio Ultra-Bold"/>
                <a:sym typeface="Antonio Ultra-Bold"/>
              </a:rPr>
              <a:t>INTERSPACING DISTANCE - Output</a:t>
            </a:r>
          </a:p>
        </p:txBody>
      </p:sp>
      <p:sp>
        <p:nvSpPr>
          <p:cNvPr name="TextBox 13" id="13"/>
          <p:cNvSpPr txBox="true"/>
          <p:nvPr/>
        </p:nvSpPr>
        <p:spPr>
          <a:xfrm rot="0">
            <a:off x="2493564" y="9345029"/>
            <a:ext cx="13256147" cy="629920"/>
          </a:xfrm>
          <a:prstGeom prst="rect">
            <a:avLst/>
          </a:prstGeom>
        </p:spPr>
        <p:txBody>
          <a:bodyPr anchor="t" rtlCol="false" tIns="0" lIns="0" bIns="0" rIns="0">
            <a:spAutoFit/>
          </a:bodyPr>
          <a:lstStyle/>
          <a:p>
            <a:pPr algn="ctr">
              <a:lnSpc>
                <a:spcPts val="5179"/>
              </a:lnSpc>
            </a:pPr>
            <a:r>
              <a:rPr lang="en-US" sz="3699">
                <a:solidFill>
                  <a:srgbClr val="000000"/>
                </a:solidFill>
                <a:latin typeface="Hero Bold"/>
                <a:ea typeface="Hero Bold"/>
                <a:cs typeface="Hero Bold"/>
                <a:sym typeface="Hero Bold"/>
              </a:rPr>
              <a:t>INTERSPACING DISTANCE - 2mm</a:t>
            </a:r>
          </a:p>
        </p:txBody>
      </p:sp>
      <p:sp>
        <p:nvSpPr>
          <p:cNvPr name="Freeform 14" id="14"/>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5"/>
            <a:stretch>
              <a:fillRect l="0" t="0" r="0" b="0"/>
            </a:stretch>
          </a:blipFill>
        </p:spPr>
      </p:sp>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5400000">
            <a:off x="1385668" y="-2016955"/>
            <a:ext cx="10287000" cy="14320911"/>
            <a:chOff x="0" y="0"/>
            <a:chExt cx="660400" cy="919367"/>
          </a:xfrm>
        </p:grpSpPr>
        <p:sp>
          <p:nvSpPr>
            <p:cNvPr name="Freeform 3" id="3"/>
            <p:cNvSpPr/>
            <p:nvPr/>
          </p:nvSpPr>
          <p:spPr>
            <a:xfrm flipH="false" flipV="false" rot="0">
              <a:off x="0" y="0"/>
              <a:ext cx="660400" cy="919367"/>
            </a:xfrm>
            <a:custGeom>
              <a:avLst/>
              <a:gdLst/>
              <a:ahLst/>
              <a:cxnLst/>
              <a:rect r="r" b="b" t="t" l="l"/>
              <a:pathLst>
                <a:path h="919367" w="660400">
                  <a:moveTo>
                    <a:pt x="220252" y="900298"/>
                  </a:moveTo>
                  <a:cubicBezTo>
                    <a:pt x="254109" y="911812"/>
                    <a:pt x="292600" y="919367"/>
                    <a:pt x="330378" y="919367"/>
                  </a:cubicBezTo>
                  <a:cubicBezTo>
                    <a:pt x="368157" y="919367"/>
                    <a:pt x="404509" y="912890"/>
                    <a:pt x="438009" y="901376"/>
                  </a:cubicBezTo>
                  <a:cubicBezTo>
                    <a:pt x="438723" y="901017"/>
                    <a:pt x="439435" y="901017"/>
                    <a:pt x="440148" y="900657"/>
                  </a:cubicBezTo>
                  <a:cubicBezTo>
                    <a:pt x="565955" y="854602"/>
                    <a:pt x="658618" y="732988"/>
                    <a:pt x="660400" y="588498"/>
                  </a:cubicBezTo>
                  <a:lnTo>
                    <a:pt x="660400" y="0"/>
                  </a:lnTo>
                  <a:lnTo>
                    <a:pt x="0" y="0"/>
                  </a:lnTo>
                  <a:lnTo>
                    <a:pt x="0" y="588061"/>
                  </a:lnTo>
                  <a:cubicBezTo>
                    <a:pt x="1782" y="733707"/>
                    <a:pt x="93019" y="855322"/>
                    <a:pt x="220252" y="900298"/>
                  </a:cubicBezTo>
                  <a:close/>
                </a:path>
              </a:pathLst>
            </a:custGeom>
            <a:solidFill>
              <a:srgbClr val="FCFDFD"/>
            </a:solidFill>
          </p:spPr>
        </p:sp>
        <p:sp>
          <p:nvSpPr>
            <p:cNvPr name="TextBox 4" id="4"/>
            <p:cNvSpPr txBox="true"/>
            <p:nvPr/>
          </p:nvSpPr>
          <p:spPr>
            <a:xfrm>
              <a:off x="0" y="-38100"/>
              <a:ext cx="660400" cy="8304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4114800" y="-2016955"/>
            <a:ext cx="10287000" cy="14320911"/>
            <a:chOff x="0" y="0"/>
            <a:chExt cx="660400" cy="919367"/>
          </a:xfrm>
        </p:grpSpPr>
        <p:sp>
          <p:nvSpPr>
            <p:cNvPr name="Freeform 6" id="6"/>
            <p:cNvSpPr/>
            <p:nvPr/>
          </p:nvSpPr>
          <p:spPr>
            <a:xfrm flipH="false" flipV="false" rot="0">
              <a:off x="0" y="0"/>
              <a:ext cx="660400" cy="919367"/>
            </a:xfrm>
            <a:custGeom>
              <a:avLst/>
              <a:gdLst/>
              <a:ahLst/>
              <a:cxnLst/>
              <a:rect r="r" b="b" t="t" l="l"/>
              <a:pathLst>
                <a:path h="919367" w="660400">
                  <a:moveTo>
                    <a:pt x="220252" y="900298"/>
                  </a:moveTo>
                  <a:cubicBezTo>
                    <a:pt x="254109" y="911812"/>
                    <a:pt x="292600" y="919367"/>
                    <a:pt x="330378" y="919367"/>
                  </a:cubicBezTo>
                  <a:cubicBezTo>
                    <a:pt x="368157" y="919367"/>
                    <a:pt x="404509" y="912890"/>
                    <a:pt x="438009" y="901376"/>
                  </a:cubicBezTo>
                  <a:cubicBezTo>
                    <a:pt x="438723" y="901017"/>
                    <a:pt x="439435" y="901017"/>
                    <a:pt x="440148" y="900657"/>
                  </a:cubicBezTo>
                  <a:cubicBezTo>
                    <a:pt x="565955" y="854602"/>
                    <a:pt x="658618" y="732988"/>
                    <a:pt x="660400" y="588498"/>
                  </a:cubicBezTo>
                  <a:lnTo>
                    <a:pt x="660400" y="0"/>
                  </a:lnTo>
                  <a:lnTo>
                    <a:pt x="0" y="0"/>
                  </a:lnTo>
                  <a:lnTo>
                    <a:pt x="0" y="588061"/>
                  </a:lnTo>
                  <a:cubicBezTo>
                    <a:pt x="1782" y="733707"/>
                    <a:pt x="93019" y="855322"/>
                    <a:pt x="220252" y="900298"/>
                  </a:cubicBezTo>
                  <a:close/>
                </a:path>
              </a:pathLst>
            </a:custGeom>
            <a:solidFill>
              <a:srgbClr val="254E9D">
                <a:alpha val="7843"/>
              </a:srgbClr>
            </a:solidFill>
          </p:spPr>
        </p:sp>
        <p:sp>
          <p:nvSpPr>
            <p:cNvPr name="TextBox 7" id="7"/>
            <p:cNvSpPr txBox="true"/>
            <p:nvPr/>
          </p:nvSpPr>
          <p:spPr>
            <a:xfrm>
              <a:off x="0" y="-38100"/>
              <a:ext cx="660400" cy="83046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30461" y="1068103"/>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056727" y="6800816"/>
            <a:ext cx="6256988" cy="1095538"/>
            <a:chOff x="0" y="0"/>
            <a:chExt cx="1647931" cy="288537"/>
          </a:xfrm>
        </p:grpSpPr>
        <p:sp>
          <p:nvSpPr>
            <p:cNvPr name="Freeform 10" id="10"/>
            <p:cNvSpPr/>
            <p:nvPr/>
          </p:nvSpPr>
          <p:spPr>
            <a:xfrm flipH="false" flipV="false" rot="0">
              <a:off x="0" y="0"/>
              <a:ext cx="1647931" cy="288537"/>
            </a:xfrm>
            <a:custGeom>
              <a:avLst/>
              <a:gdLst/>
              <a:ahLst/>
              <a:cxnLst/>
              <a:rect r="r" b="b" t="t" l="l"/>
              <a:pathLst>
                <a:path h="288537" w="1647931">
                  <a:moveTo>
                    <a:pt x="0" y="0"/>
                  </a:moveTo>
                  <a:lnTo>
                    <a:pt x="1647931" y="0"/>
                  </a:lnTo>
                  <a:lnTo>
                    <a:pt x="1647931" y="288537"/>
                  </a:lnTo>
                  <a:lnTo>
                    <a:pt x="0" y="288537"/>
                  </a:lnTo>
                  <a:close/>
                </a:path>
              </a:pathLst>
            </a:custGeom>
            <a:gradFill rotWithShape="true">
              <a:gsLst>
                <a:gs pos="0">
                  <a:srgbClr val="254E9D">
                    <a:alpha val="100000"/>
                  </a:srgbClr>
                </a:gs>
                <a:gs pos="100000">
                  <a:srgbClr val="12316D">
                    <a:alpha val="100000"/>
                  </a:srgbClr>
                </a:gs>
              </a:gsLst>
              <a:lin ang="5400000"/>
            </a:gradFill>
          </p:spPr>
        </p:sp>
        <p:sp>
          <p:nvSpPr>
            <p:cNvPr name="TextBox 11" id="11"/>
            <p:cNvSpPr txBox="true"/>
            <p:nvPr/>
          </p:nvSpPr>
          <p:spPr>
            <a:xfrm>
              <a:off x="0" y="-38100"/>
              <a:ext cx="1647931" cy="326637"/>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993511" y="1766735"/>
            <a:ext cx="8558875" cy="2627323"/>
          </a:xfrm>
          <a:custGeom>
            <a:avLst/>
            <a:gdLst/>
            <a:ahLst/>
            <a:cxnLst/>
            <a:rect r="r" b="b" t="t" l="l"/>
            <a:pathLst>
              <a:path h="2627323" w="8558875">
                <a:moveTo>
                  <a:pt x="0" y="0"/>
                </a:moveTo>
                <a:lnTo>
                  <a:pt x="8558875" y="0"/>
                </a:lnTo>
                <a:lnTo>
                  <a:pt x="8558875" y="2627323"/>
                </a:lnTo>
                <a:lnTo>
                  <a:pt x="0" y="2627323"/>
                </a:lnTo>
                <a:lnTo>
                  <a:pt x="0" y="0"/>
                </a:lnTo>
                <a:close/>
              </a:path>
            </a:pathLst>
          </a:custGeom>
          <a:blipFill>
            <a:blip r:embed="rId4"/>
            <a:stretch>
              <a:fillRect l="0" t="-1064" r="0" b="-1064"/>
            </a:stretch>
          </a:blipFill>
        </p:spPr>
      </p:sp>
      <p:sp>
        <p:nvSpPr>
          <p:cNvPr name="TextBox 13" id="13"/>
          <p:cNvSpPr txBox="true"/>
          <p:nvPr/>
        </p:nvSpPr>
        <p:spPr>
          <a:xfrm rot="0">
            <a:off x="1993511" y="5553125"/>
            <a:ext cx="8400906" cy="974994"/>
          </a:xfrm>
          <a:prstGeom prst="rect">
            <a:avLst/>
          </a:prstGeom>
        </p:spPr>
        <p:txBody>
          <a:bodyPr anchor="t" rtlCol="false" tIns="0" lIns="0" bIns="0" rIns="0">
            <a:spAutoFit/>
          </a:bodyPr>
          <a:lstStyle/>
          <a:p>
            <a:pPr algn="ctr">
              <a:lnSpc>
                <a:spcPts val="7488"/>
              </a:lnSpc>
            </a:pPr>
            <a:r>
              <a:rPr lang="en-US" sz="7200">
                <a:solidFill>
                  <a:srgbClr val="254E9D"/>
                </a:solidFill>
                <a:latin typeface="Antonio Bold"/>
                <a:ea typeface="Antonio Bold"/>
                <a:cs typeface="Antonio Bold"/>
                <a:sym typeface="Antonio Bold"/>
              </a:rPr>
              <a:t>GRAND INVESTOR’S MEET</a:t>
            </a:r>
          </a:p>
        </p:txBody>
      </p:sp>
      <p:sp>
        <p:nvSpPr>
          <p:cNvPr name="TextBox 14" id="14"/>
          <p:cNvSpPr txBox="true"/>
          <p:nvPr/>
        </p:nvSpPr>
        <p:spPr>
          <a:xfrm rot="0">
            <a:off x="3056727" y="7070141"/>
            <a:ext cx="6256988" cy="584391"/>
          </a:xfrm>
          <a:prstGeom prst="rect">
            <a:avLst/>
          </a:prstGeom>
        </p:spPr>
        <p:txBody>
          <a:bodyPr anchor="t" rtlCol="false" tIns="0" lIns="0" bIns="0" rIns="0">
            <a:spAutoFit/>
          </a:bodyPr>
          <a:lstStyle/>
          <a:p>
            <a:pPr algn="ctr">
              <a:lnSpc>
                <a:spcPts val="4559"/>
              </a:lnSpc>
            </a:pPr>
            <a:r>
              <a:rPr lang="en-US" sz="4384">
                <a:solidFill>
                  <a:srgbClr val="FCFDFD"/>
                </a:solidFill>
                <a:latin typeface="Antonio Bold"/>
                <a:ea typeface="Antonio Bold"/>
                <a:cs typeface="Antonio Bold"/>
                <a:sym typeface="Antonio Bold"/>
              </a:rPr>
              <a:t>VENUE : IIT MADRAS</a:t>
            </a:r>
          </a:p>
        </p:txBody>
      </p:sp>
      <p:sp>
        <p:nvSpPr>
          <p:cNvPr name="TextBox 15" id="15"/>
          <p:cNvSpPr txBox="true"/>
          <p:nvPr/>
        </p:nvSpPr>
        <p:spPr>
          <a:xfrm rot="0">
            <a:off x="14505555" y="9540783"/>
            <a:ext cx="4607100" cy="414439"/>
          </a:xfrm>
          <a:prstGeom prst="rect">
            <a:avLst/>
          </a:prstGeom>
        </p:spPr>
        <p:txBody>
          <a:bodyPr anchor="t" rtlCol="false" tIns="0" lIns="0" bIns="0" rIns="0">
            <a:spAutoFit/>
          </a:bodyPr>
          <a:lstStyle/>
          <a:p>
            <a:pPr algn="l">
              <a:lnSpc>
                <a:spcPts val="3406"/>
              </a:lnSpc>
            </a:pPr>
            <a:r>
              <a:rPr lang="en-US" sz="2433">
                <a:solidFill>
                  <a:srgbClr val="254E9D"/>
                </a:solidFill>
                <a:latin typeface="Hero Bold"/>
                <a:ea typeface="Hero Bold"/>
                <a:cs typeface="Hero Bold"/>
                <a:sym typeface="Hero Bold"/>
              </a:rPr>
              <a:t>cardiocare@gmail.com</a:t>
            </a:r>
          </a:p>
        </p:txBody>
      </p:sp>
      <p:sp>
        <p:nvSpPr>
          <p:cNvPr name="Freeform 16" id="16"/>
          <p:cNvSpPr/>
          <p:nvPr/>
        </p:nvSpPr>
        <p:spPr>
          <a:xfrm flipH="false" flipV="false" rot="0">
            <a:off x="10773880" y="4444869"/>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8212089"/>
            <a:chOff x="0" y="0"/>
            <a:chExt cx="4816593" cy="2162855"/>
          </a:xfrm>
        </p:grpSpPr>
        <p:sp>
          <p:nvSpPr>
            <p:cNvPr name="Freeform 3" id="3"/>
            <p:cNvSpPr/>
            <p:nvPr/>
          </p:nvSpPr>
          <p:spPr>
            <a:xfrm flipH="false" flipV="false" rot="0">
              <a:off x="0" y="0"/>
              <a:ext cx="4816592" cy="2162855"/>
            </a:xfrm>
            <a:custGeom>
              <a:avLst/>
              <a:gdLst/>
              <a:ahLst/>
              <a:cxnLst/>
              <a:rect r="r" b="b" t="t" l="l"/>
              <a:pathLst>
                <a:path h="2162855" w="4816592">
                  <a:moveTo>
                    <a:pt x="0" y="0"/>
                  </a:moveTo>
                  <a:lnTo>
                    <a:pt x="4816592" y="0"/>
                  </a:lnTo>
                  <a:lnTo>
                    <a:pt x="4816592" y="2162855"/>
                  </a:lnTo>
                  <a:lnTo>
                    <a:pt x="0" y="2162855"/>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 id="4"/>
            <p:cNvSpPr txBox="true"/>
            <p:nvPr/>
          </p:nvSpPr>
          <p:spPr>
            <a:xfrm>
              <a:off x="0" y="-38100"/>
              <a:ext cx="4816593" cy="22009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31949" y="6168763"/>
            <a:ext cx="624102" cy="7612371"/>
            <a:chOff x="0" y="0"/>
            <a:chExt cx="164373" cy="2004904"/>
          </a:xfrm>
        </p:grpSpPr>
        <p:sp>
          <p:nvSpPr>
            <p:cNvPr name="Freeform 9" id="9"/>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solidFill>
              <a:srgbClr val="FCFDFD"/>
            </a:solidFill>
          </p:spPr>
        </p:sp>
        <p:sp>
          <p:nvSpPr>
            <p:cNvPr name="TextBox 10" id="10"/>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4618" r="657" b="10263"/>
          <a:stretch>
            <a:fillRect/>
          </a:stretch>
        </p:blipFill>
        <p:spPr>
          <a:xfrm flipH="false" flipV="false" rot="0">
            <a:off x="-22363" y="1479683"/>
            <a:ext cx="18288000" cy="7778617"/>
          </a:xfrm>
          <a:prstGeom prst="rect">
            <a:avLst/>
          </a:prstGeom>
        </p:spPr>
      </p:pic>
      <p:sp>
        <p:nvSpPr>
          <p:cNvPr name="TextBox 12" id="12"/>
          <p:cNvSpPr txBox="true"/>
          <p:nvPr/>
        </p:nvSpPr>
        <p:spPr>
          <a:xfrm rot="0">
            <a:off x="624102" y="127230"/>
            <a:ext cx="17641535" cy="1177290"/>
          </a:xfrm>
          <a:prstGeom prst="rect">
            <a:avLst/>
          </a:prstGeom>
        </p:spPr>
        <p:txBody>
          <a:bodyPr anchor="t" rtlCol="false" tIns="0" lIns="0" bIns="0" rIns="0">
            <a:spAutoFit/>
          </a:bodyPr>
          <a:lstStyle/>
          <a:p>
            <a:pPr algn="l">
              <a:lnSpc>
                <a:spcPts val="9660"/>
              </a:lnSpc>
            </a:pPr>
            <a:r>
              <a:rPr lang="en-US" sz="6900">
                <a:solidFill>
                  <a:srgbClr val="FFFFFF"/>
                </a:solidFill>
                <a:latin typeface="Antonio Ultra-Bold"/>
                <a:ea typeface="Antonio Ultra-Bold"/>
                <a:cs typeface="Antonio Ultra-Bold"/>
                <a:sym typeface="Antonio Ultra-Bold"/>
              </a:rPr>
              <a:t>AMBIENT NOISE REMOVAL - Output</a:t>
            </a:r>
          </a:p>
        </p:txBody>
      </p:sp>
      <p:sp>
        <p:nvSpPr>
          <p:cNvPr name="TextBox 13" id="13"/>
          <p:cNvSpPr txBox="true"/>
          <p:nvPr/>
        </p:nvSpPr>
        <p:spPr>
          <a:xfrm rot="0">
            <a:off x="2493564" y="9345029"/>
            <a:ext cx="13256147" cy="629920"/>
          </a:xfrm>
          <a:prstGeom prst="rect">
            <a:avLst/>
          </a:prstGeom>
        </p:spPr>
        <p:txBody>
          <a:bodyPr anchor="t" rtlCol="false" tIns="0" lIns="0" bIns="0" rIns="0">
            <a:spAutoFit/>
          </a:bodyPr>
          <a:lstStyle/>
          <a:p>
            <a:pPr algn="ctr">
              <a:lnSpc>
                <a:spcPts val="5179"/>
              </a:lnSpc>
            </a:pPr>
            <a:r>
              <a:rPr lang="en-US" sz="3699">
                <a:solidFill>
                  <a:srgbClr val="000000"/>
                </a:solidFill>
                <a:latin typeface="Hero Bold"/>
                <a:ea typeface="Hero Bold"/>
                <a:cs typeface="Hero Bold"/>
                <a:sym typeface="Hero Bold"/>
              </a:rPr>
              <a:t>MOVING AVERAGE FILTER (DIGITAL)</a:t>
            </a:r>
          </a:p>
        </p:txBody>
      </p:sp>
      <p:sp>
        <p:nvSpPr>
          <p:cNvPr name="Freeform 14" id="14"/>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5"/>
            <a:stretch>
              <a:fillRect l="0" t="0" r="0" b="0"/>
            </a:stretch>
          </a:blipFill>
        </p:spPr>
      </p:sp>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solidFill>
              <a:srgbClr val="FFFFFF"/>
            </a:soli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309691" y="5412474"/>
            <a:ext cx="451308" cy="4513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565187" y="2945499"/>
            <a:ext cx="7277980" cy="949325"/>
          </a:xfrm>
          <a:prstGeom prst="rect">
            <a:avLst/>
          </a:prstGeom>
        </p:spPr>
        <p:txBody>
          <a:bodyPr anchor="t" rtlCol="false" tIns="0" lIns="0" bIns="0" rIns="0">
            <a:spAutoFit/>
          </a:bodyPr>
          <a:lstStyle/>
          <a:p>
            <a:pPr algn="just">
              <a:lnSpc>
                <a:spcPts val="4199"/>
              </a:lnSpc>
            </a:pPr>
            <a:r>
              <a:rPr lang="en-US" sz="2999">
                <a:solidFill>
                  <a:srgbClr val="254E9D"/>
                </a:solidFill>
                <a:latin typeface="Hero"/>
                <a:ea typeface="Hero"/>
                <a:cs typeface="Hero"/>
                <a:sym typeface="Hero"/>
              </a:rPr>
              <a:t>SIGNAL CONDITIONED PPG SIGNAL </a:t>
            </a:r>
          </a:p>
          <a:p>
            <a:pPr algn="just">
              <a:lnSpc>
                <a:spcPts val="3499"/>
              </a:lnSpc>
            </a:pPr>
            <a:r>
              <a:rPr lang="en-US" sz="2499">
                <a:solidFill>
                  <a:srgbClr val="254E9D"/>
                </a:solidFill>
                <a:latin typeface="Hero"/>
                <a:ea typeface="Hero"/>
                <a:cs typeface="Hero"/>
                <a:sym typeface="Hero"/>
              </a:rPr>
              <a:t>.</a:t>
            </a:r>
          </a:p>
        </p:txBody>
      </p:sp>
      <p:sp>
        <p:nvSpPr>
          <p:cNvPr name="TextBox 18" id="18"/>
          <p:cNvSpPr txBox="true"/>
          <p:nvPr/>
        </p:nvSpPr>
        <p:spPr>
          <a:xfrm rot="0">
            <a:off x="1565187" y="606159"/>
            <a:ext cx="15048822" cy="1177290"/>
          </a:xfrm>
          <a:prstGeom prst="rect">
            <a:avLst/>
          </a:prstGeom>
        </p:spPr>
        <p:txBody>
          <a:bodyPr anchor="t" rtlCol="false" tIns="0" lIns="0" bIns="0" rIns="0">
            <a:spAutoFit/>
          </a:bodyPr>
          <a:lstStyle/>
          <a:p>
            <a:pPr algn="l">
              <a:lnSpc>
                <a:spcPts val="9660"/>
              </a:lnSpc>
            </a:pPr>
            <a:r>
              <a:rPr lang="en-US" sz="6900">
                <a:solidFill>
                  <a:srgbClr val="254E9D"/>
                </a:solidFill>
                <a:latin typeface="Antonio Ultra-Bold"/>
                <a:ea typeface="Antonio Ultra-Bold"/>
                <a:cs typeface="Antonio Ultra-Bold"/>
                <a:sym typeface="Antonio Ultra-Bold"/>
              </a:rPr>
              <a:t>FURTHER PROCEEDINGS - OUTCOME</a:t>
            </a:r>
          </a:p>
        </p:txBody>
      </p:sp>
      <p:sp>
        <p:nvSpPr>
          <p:cNvPr name="Freeform 19" id="19"/>
          <p:cNvSpPr/>
          <p:nvPr/>
        </p:nvSpPr>
        <p:spPr>
          <a:xfrm flipH="false" flipV="false" rot="0">
            <a:off x="-263049" y="575286"/>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AutoShape 21" id="21"/>
          <p:cNvSpPr/>
          <p:nvPr/>
        </p:nvSpPr>
        <p:spPr>
          <a:xfrm flipH="true" flipV="true">
            <a:off x="2497246" y="3934575"/>
            <a:ext cx="38100" cy="1929207"/>
          </a:xfrm>
          <a:prstGeom prst="line">
            <a:avLst/>
          </a:prstGeom>
          <a:ln cap="flat" w="38100">
            <a:solidFill>
              <a:srgbClr val="192253"/>
            </a:solidFill>
            <a:prstDash val="solid"/>
            <a:headEnd type="none" len="sm" w="sm"/>
            <a:tailEnd type="none" len="sm" w="sm"/>
          </a:ln>
        </p:spPr>
      </p:sp>
      <p:grpSp>
        <p:nvGrpSpPr>
          <p:cNvPr name="Group 22" id="22"/>
          <p:cNvGrpSpPr/>
          <p:nvPr/>
        </p:nvGrpSpPr>
        <p:grpSpPr>
          <a:xfrm rot="0">
            <a:off x="2290641" y="4380141"/>
            <a:ext cx="451308" cy="45130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947511" y="4185019"/>
            <a:ext cx="12392977" cy="646430"/>
          </a:xfrm>
          <a:prstGeom prst="rect">
            <a:avLst/>
          </a:prstGeom>
        </p:spPr>
        <p:txBody>
          <a:bodyPr anchor="t" rtlCol="false" tIns="0" lIns="0" bIns="0" rIns="0">
            <a:spAutoFit/>
          </a:bodyPr>
          <a:lstStyle/>
          <a:p>
            <a:pPr algn="ctr">
              <a:lnSpc>
                <a:spcPts val="5319"/>
              </a:lnSpc>
            </a:pPr>
            <a:r>
              <a:rPr lang="en-US" sz="3799">
                <a:solidFill>
                  <a:srgbClr val="254E9D"/>
                </a:solidFill>
                <a:latin typeface="Hero"/>
                <a:ea typeface="Hero"/>
                <a:cs typeface="Hero"/>
                <a:sym typeface="Hero"/>
              </a:rPr>
              <a:t>Recorded the signal for approximately 7 - 8minutes   </a:t>
            </a:r>
          </a:p>
        </p:txBody>
      </p:sp>
      <p:sp>
        <p:nvSpPr>
          <p:cNvPr name="TextBox 26" id="26"/>
          <p:cNvSpPr txBox="true"/>
          <p:nvPr/>
        </p:nvSpPr>
        <p:spPr>
          <a:xfrm rot="0">
            <a:off x="3042464" y="5151312"/>
            <a:ext cx="14243204" cy="1348740"/>
          </a:xfrm>
          <a:prstGeom prst="rect">
            <a:avLst/>
          </a:prstGeom>
        </p:spPr>
        <p:txBody>
          <a:bodyPr anchor="t" rtlCol="false" tIns="0" lIns="0" bIns="0" rIns="0">
            <a:spAutoFit/>
          </a:bodyPr>
          <a:lstStyle/>
          <a:p>
            <a:pPr algn="l">
              <a:lnSpc>
                <a:spcPts val="5459"/>
              </a:lnSpc>
            </a:pPr>
            <a:r>
              <a:rPr lang="en-US" sz="3899">
                <a:solidFill>
                  <a:srgbClr val="254E9D"/>
                </a:solidFill>
                <a:latin typeface="Hero"/>
                <a:ea typeface="Hero"/>
                <a:cs typeface="Hero"/>
                <a:sym typeface="Hero"/>
              </a:rPr>
              <a:t>saved as csv file for further parameter estimation and fed to labview</a:t>
            </a:r>
          </a:p>
        </p:txBody>
      </p:sp>
    </p:spTree>
  </p:cSld>
  <p:clrMapOvr>
    <a:masterClrMapping/>
  </p:clrMapOvr>
  <p:transition spd="slow">
    <p:push dir="u"/>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32173" y="0"/>
            <a:ext cx="7455827" cy="10287000"/>
            <a:chOff x="0" y="0"/>
            <a:chExt cx="1963675" cy="2709333"/>
          </a:xfrm>
        </p:grpSpPr>
        <p:sp>
          <p:nvSpPr>
            <p:cNvPr name="Freeform 3" id="3"/>
            <p:cNvSpPr/>
            <p:nvPr/>
          </p:nvSpPr>
          <p:spPr>
            <a:xfrm flipH="false" flipV="false" rot="0">
              <a:off x="0" y="0"/>
              <a:ext cx="1963675" cy="2709333"/>
            </a:xfrm>
            <a:custGeom>
              <a:avLst/>
              <a:gdLst/>
              <a:ahLst/>
              <a:cxnLst/>
              <a:rect r="r" b="b" t="t" l="l"/>
              <a:pathLst>
                <a:path h="2709333" w="1963675">
                  <a:moveTo>
                    <a:pt x="0" y="0"/>
                  </a:moveTo>
                  <a:lnTo>
                    <a:pt x="1963675" y="0"/>
                  </a:lnTo>
                  <a:lnTo>
                    <a:pt x="1963675" y="2709333"/>
                  </a:lnTo>
                  <a:lnTo>
                    <a:pt x="0" y="2709333"/>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 id="4"/>
            <p:cNvSpPr txBox="true"/>
            <p:nvPr/>
          </p:nvSpPr>
          <p:spPr>
            <a:xfrm>
              <a:off x="0" y="-38100"/>
              <a:ext cx="196367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427699"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39750" y="8734536"/>
            <a:ext cx="451308" cy="4513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65204" y="8734536"/>
            <a:ext cx="451308" cy="4513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190659" y="8734536"/>
            <a:ext cx="451308" cy="45130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916113" y="8734536"/>
            <a:ext cx="451308" cy="45130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true" flipV="true" rot="0">
            <a:off x="6717373" y="617220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427699" y="1395699"/>
            <a:ext cx="10310610" cy="1177290"/>
          </a:xfrm>
          <a:prstGeom prst="rect">
            <a:avLst/>
          </a:prstGeom>
        </p:spPr>
        <p:txBody>
          <a:bodyPr anchor="t" rtlCol="false" tIns="0" lIns="0" bIns="0" rIns="0">
            <a:spAutoFit/>
          </a:bodyPr>
          <a:lstStyle/>
          <a:p>
            <a:pPr algn="l">
              <a:lnSpc>
                <a:spcPts val="9660"/>
              </a:lnSpc>
            </a:pPr>
            <a:r>
              <a:rPr lang="en-US" sz="6900">
                <a:solidFill>
                  <a:srgbClr val="254E9D"/>
                </a:solidFill>
                <a:latin typeface="Antonio"/>
                <a:ea typeface="Antonio"/>
                <a:cs typeface="Antonio"/>
                <a:sym typeface="Antonio"/>
              </a:rPr>
              <a:t>PARAMETERES ESTIMATED</a:t>
            </a:r>
          </a:p>
        </p:txBody>
      </p:sp>
      <p:sp>
        <p:nvSpPr>
          <p:cNvPr name="TextBox 25" id="25"/>
          <p:cNvSpPr txBox="true"/>
          <p:nvPr/>
        </p:nvSpPr>
        <p:spPr>
          <a:xfrm rot="0">
            <a:off x="1965404" y="3477066"/>
            <a:ext cx="8875582" cy="2475707"/>
          </a:xfrm>
          <a:prstGeom prst="rect">
            <a:avLst/>
          </a:prstGeom>
        </p:spPr>
        <p:txBody>
          <a:bodyPr anchor="t" rtlCol="false" tIns="0" lIns="0" bIns="0" rIns="0">
            <a:spAutoFit/>
          </a:bodyPr>
          <a:lstStyle/>
          <a:p>
            <a:pPr algn="just" marL="1000550" indent="-500275" lvl="1">
              <a:lnSpc>
                <a:spcPts val="6488"/>
              </a:lnSpc>
              <a:buFont typeface="Arial"/>
              <a:buChar char="•"/>
            </a:pPr>
            <a:r>
              <a:rPr lang="en-US" sz="4634">
                <a:solidFill>
                  <a:srgbClr val="254E9D"/>
                </a:solidFill>
                <a:latin typeface="Hero"/>
                <a:ea typeface="Hero"/>
                <a:cs typeface="Hero"/>
                <a:sym typeface="Hero"/>
              </a:rPr>
              <a:t>Heart rate</a:t>
            </a:r>
          </a:p>
          <a:p>
            <a:pPr algn="just" marL="1000550" indent="-500275" lvl="1">
              <a:lnSpc>
                <a:spcPts val="6488"/>
              </a:lnSpc>
              <a:buFont typeface="Arial"/>
              <a:buChar char="•"/>
            </a:pPr>
            <a:r>
              <a:rPr lang="en-US" sz="4634">
                <a:solidFill>
                  <a:srgbClr val="254E9D"/>
                </a:solidFill>
                <a:latin typeface="Hero"/>
                <a:ea typeface="Hero"/>
                <a:cs typeface="Hero"/>
                <a:sym typeface="Hero"/>
              </a:rPr>
              <a:t>Respiratory Rate</a:t>
            </a:r>
          </a:p>
          <a:p>
            <a:pPr algn="just" marL="1000550" indent="-500275" lvl="1">
              <a:lnSpc>
                <a:spcPts val="6488"/>
              </a:lnSpc>
              <a:buFont typeface="Arial"/>
              <a:buChar char="•"/>
            </a:pPr>
            <a:r>
              <a:rPr lang="en-US" sz="4634">
                <a:solidFill>
                  <a:srgbClr val="254E9D"/>
                </a:solidFill>
                <a:latin typeface="Hero"/>
                <a:ea typeface="Hero"/>
                <a:cs typeface="Hero"/>
                <a:sym typeface="Hero"/>
              </a:rPr>
              <a:t>Pulse Rate Variability</a:t>
            </a:r>
          </a:p>
        </p:txBody>
      </p:sp>
      <p:sp>
        <p:nvSpPr>
          <p:cNvPr name="Freeform 26" id="26"/>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4"/>
            <a:stretch>
              <a:fillRect l="0" t="0" r="0" b="0"/>
            </a:stretch>
          </a:blipFill>
        </p:spPr>
      </p:sp>
    </p:spTree>
  </p:cSld>
  <p:clrMapOvr>
    <a:masterClrMapping/>
  </p:clrMapOvr>
  <p:transition spd="slow">
    <p:push dir="u"/>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solidFill>
              <a:srgbClr val="FFFFFF"/>
            </a:soli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12051" y="330069"/>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Freeform 16" id="16"/>
          <p:cNvSpPr/>
          <p:nvPr/>
        </p:nvSpPr>
        <p:spPr>
          <a:xfrm flipH="false" flipV="false" rot="0">
            <a:off x="1947029" y="2454653"/>
            <a:ext cx="15312271" cy="4978322"/>
          </a:xfrm>
          <a:custGeom>
            <a:avLst/>
            <a:gdLst/>
            <a:ahLst/>
            <a:cxnLst/>
            <a:rect r="r" b="b" t="t" l="l"/>
            <a:pathLst>
              <a:path h="4978322" w="15312271">
                <a:moveTo>
                  <a:pt x="0" y="0"/>
                </a:moveTo>
                <a:lnTo>
                  <a:pt x="15312271" y="0"/>
                </a:lnTo>
                <a:lnTo>
                  <a:pt x="15312271" y="4978323"/>
                </a:lnTo>
                <a:lnTo>
                  <a:pt x="0" y="4978323"/>
                </a:lnTo>
                <a:lnTo>
                  <a:pt x="0" y="0"/>
                </a:lnTo>
                <a:close/>
              </a:path>
            </a:pathLst>
          </a:custGeom>
          <a:blipFill>
            <a:blip r:embed="rId5"/>
            <a:stretch>
              <a:fillRect l="0" t="0" r="0" b="0"/>
            </a:stretch>
          </a:blipFill>
        </p:spPr>
      </p:sp>
      <p:sp>
        <p:nvSpPr>
          <p:cNvPr name="TextBox 17" id="17"/>
          <p:cNvSpPr txBox="true"/>
          <p:nvPr/>
        </p:nvSpPr>
        <p:spPr>
          <a:xfrm rot="0">
            <a:off x="9139238" y="4185019"/>
            <a:ext cx="9525" cy="646430"/>
          </a:xfrm>
          <a:prstGeom prst="rect">
            <a:avLst/>
          </a:prstGeom>
        </p:spPr>
        <p:txBody>
          <a:bodyPr anchor="t" rtlCol="false" tIns="0" lIns="0" bIns="0" rIns="0">
            <a:spAutoFit/>
          </a:bodyPr>
          <a:lstStyle/>
          <a:p>
            <a:pPr algn="ctr">
              <a:lnSpc>
                <a:spcPts val="5319"/>
              </a:lnSpc>
            </a:pPr>
          </a:p>
        </p:txBody>
      </p:sp>
    </p:spTree>
  </p:cSld>
  <p:clrMapOvr>
    <a:masterClrMapping/>
  </p:clrMapOvr>
  <p:transition spd="slow">
    <p:push dir="u"/>
  </p:transition>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solidFill>
              <a:srgbClr val="FFFFFF"/>
            </a:soli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12051" y="330069"/>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Freeform 16" id="16"/>
          <p:cNvSpPr/>
          <p:nvPr/>
        </p:nvSpPr>
        <p:spPr>
          <a:xfrm flipH="false" flipV="false" rot="0">
            <a:off x="1199202" y="2580279"/>
            <a:ext cx="16060098" cy="5181451"/>
          </a:xfrm>
          <a:custGeom>
            <a:avLst/>
            <a:gdLst/>
            <a:ahLst/>
            <a:cxnLst/>
            <a:rect r="r" b="b" t="t" l="l"/>
            <a:pathLst>
              <a:path h="5181451" w="16060098">
                <a:moveTo>
                  <a:pt x="0" y="0"/>
                </a:moveTo>
                <a:lnTo>
                  <a:pt x="16060098" y="0"/>
                </a:lnTo>
                <a:lnTo>
                  <a:pt x="16060098" y="5181451"/>
                </a:lnTo>
                <a:lnTo>
                  <a:pt x="0" y="5181451"/>
                </a:lnTo>
                <a:lnTo>
                  <a:pt x="0" y="0"/>
                </a:lnTo>
                <a:close/>
              </a:path>
            </a:pathLst>
          </a:custGeom>
          <a:blipFill>
            <a:blip r:embed="rId5"/>
            <a:stretch>
              <a:fillRect l="0" t="0" r="0" b="0"/>
            </a:stretch>
          </a:blipFill>
        </p:spPr>
      </p:sp>
      <p:sp>
        <p:nvSpPr>
          <p:cNvPr name="TextBox 17" id="17"/>
          <p:cNvSpPr txBox="true"/>
          <p:nvPr/>
        </p:nvSpPr>
        <p:spPr>
          <a:xfrm rot="0">
            <a:off x="9139238" y="4185019"/>
            <a:ext cx="9525" cy="646430"/>
          </a:xfrm>
          <a:prstGeom prst="rect">
            <a:avLst/>
          </a:prstGeom>
        </p:spPr>
        <p:txBody>
          <a:bodyPr anchor="t" rtlCol="false" tIns="0" lIns="0" bIns="0" rIns="0">
            <a:spAutoFit/>
          </a:bodyPr>
          <a:lstStyle/>
          <a:p>
            <a:pPr algn="ctr">
              <a:lnSpc>
                <a:spcPts val="5319"/>
              </a:lnSpc>
            </a:pPr>
          </a:p>
        </p:txBody>
      </p:sp>
    </p:spTree>
  </p:cSld>
  <p:clrMapOvr>
    <a:masterClrMapping/>
  </p:clrMapOvr>
  <p:transition spd="slow">
    <p:push dir="u"/>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solidFill>
              <a:srgbClr val="FFFFFF"/>
            </a:soli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r>
                <a:rPr lang="en-US" sz="1899">
                  <a:solidFill>
                    <a:srgbClr val="FFFFFF"/>
                  </a:solidFill>
                  <a:latin typeface="Hero"/>
                  <a:ea typeface="Hero"/>
                  <a:cs typeface="Hero"/>
                  <a:sym typeface="Hero"/>
                </a:rPr>
                <a:t>Here's a list of common heart rate abnormalities:</a:t>
              </a:r>
            </a:p>
            <a:p>
              <a:pPr algn="ctr">
                <a:lnSpc>
                  <a:spcPts val="2659"/>
                </a:lnSpc>
              </a:pPr>
              <a:r>
                <a:rPr lang="en-US" sz="1899">
                  <a:solidFill>
                    <a:srgbClr val="FFFFFF"/>
                  </a:solidFill>
                  <a:latin typeface="Hero"/>
                  <a:ea typeface="Hero"/>
                  <a:cs typeface="Hero"/>
                  <a:sym typeface="Hero"/>
                </a:rPr>
                <a:t>1. Tachycardia: This refers to a heart rate that is too fast, generally exceeding 100 beats per minute (bpm).</a:t>
              </a:r>
            </a:p>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03287" y="4261219"/>
            <a:ext cx="451308" cy="4513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435113" y="2743323"/>
            <a:ext cx="14824187" cy="1473200"/>
          </a:xfrm>
          <a:prstGeom prst="rect">
            <a:avLst/>
          </a:prstGeom>
        </p:spPr>
        <p:txBody>
          <a:bodyPr anchor="t" rtlCol="false" tIns="0" lIns="0" bIns="0" rIns="0">
            <a:spAutoFit/>
          </a:bodyPr>
          <a:lstStyle/>
          <a:p>
            <a:pPr algn="just">
              <a:lnSpc>
                <a:spcPts val="4199"/>
              </a:lnSpc>
            </a:pPr>
            <a:r>
              <a:rPr lang="en-US" sz="2999">
                <a:solidFill>
                  <a:srgbClr val="254E9D"/>
                </a:solidFill>
                <a:latin typeface="Hero"/>
                <a:ea typeface="Hero"/>
                <a:cs typeface="Hero"/>
                <a:sym typeface="Hero"/>
              </a:rPr>
              <a:t>HR is measured as the pulse rate (PR)—the rate of pulse waves detected in the PPG.</a:t>
            </a:r>
          </a:p>
          <a:p>
            <a:pPr algn="just">
              <a:lnSpc>
                <a:spcPts val="3499"/>
              </a:lnSpc>
            </a:pPr>
            <a:r>
              <a:rPr lang="en-US" sz="2499">
                <a:solidFill>
                  <a:srgbClr val="254E9D"/>
                </a:solidFill>
                <a:latin typeface="Hero"/>
                <a:ea typeface="Hero"/>
                <a:cs typeface="Hero"/>
                <a:sym typeface="Hero"/>
              </a:rPr>
              <a:t>.</a:t>
            </a:r>
          </a:p>
        </p:txBody>
      </p:sp>
      <p:sp>
        <p:nvSpPr>
          <p:cNvPr name="TextBox 18" id="18"/>
          <p:cNvSpPr txBox="true"/>
          <p:nvPr/>
        </p:nvSpPr>
        <p:spPr>
          <a:xfrm rot="0">
            <a:off x="1565187" y="606159"/>
            <a:ext cx="15048822" cy="1177290"/>
          </a:xfrm>
          <a:prstGeom prst="rect">
            <a:avLst/>
          </a:prstGeom>
        </p:spPr>
        <p:txBody>
          <a:bodyPr anchor="t" rtlCol="false" tIns="0" lIns="0" bIns="0" rIns="0">
            <a:spAutoFit/>
          </a:bodyPr>
          <a:lstStyle/>
          <a:p>
            <a:pPr algn="l">
              <a:lnSpc>
                <a:spcPts val="9660"/>
              </a:lnSpc>
            </a:pPr>
            <a:r>
              <a:rPr lang="en-US" sz="6900">
                <a:solidFill>
                  <a:srgbClr val="254E9D"/>
                </a:solidFill>
                <a:latin typeface="Antonio"/>
                <a:ea typeface="Antonio"/>
                <a:cs typeface="Antonio"/>
                <a:sym typeface="Antonio"/>
              </a:rPr>
              <a:t>HEART RATE</a:t>
            </a:r>
          </a:p>
        </p:txBody>
      </p:sp>
      <p:sp>
        <p:nvSpPr>
          <p:cNvPr name="Freeform 19" id="19"/>
          <p:cNvSpPr/>
          <p:nvPr/>
        </p:nvSpPr>
        <p:spPr>
          <a:xfrm flipH="false" flipV="false" rot="0">
            <a:off x="312051" y="330069"/>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grpSp>
        <p:nvGrpSpPr>
          <p:cNvPr name="Group 21" id="21"/>
          <p:cNvGrpSpPr/>
          <p:nvPr/>
        </p:nvGrpSpPr>
        <p:grpSpPr>
          <a:xfrm rot="0">
            <a:off x="1565187" y="2845169"/>
            <a:ext cx="489408" cy="451308"/>
            <a:chOff x="0" y="0"/>
            <a:chExt cx="881417" cy="812800"/>
          </a:xfrm>
        </p:grpSpPr>
        <p:sp>
          <p:nvSpPr>
            <p:cNvPr name="Freeform 22" id="22"/>
            <p:cNvSpPr/>
            <p:nvPr/>
          </p:nvSpPr>
          <p:spPr>
            <a:xfrm flipH="false" flipV="false" rot="0">
              <a:off x="0" y="0"/>
              <a:ext cx="881417" cy="812800"/>
            </a:xfrm>
            <a:custGeom>
              <a:avLst/>
              <a:gdLst/>
              <a:ahLst/>
              <a:cxnLst/>
              <a:rect r="r" b="b" t="t" l="l"/>
              <a:pathLst>
                <a:path h="812800" w="881417">
                  <a:moveTo>
                    <a:pt x="440709" y="0"/>
                  </a:moveTo>
                  <a:cubicBezTo>
                    <a:pt x="197312" y="0"/>
                    <a:pt x="0" y="181951"/>
                    <a:pt x="0" y="406400"/>
                  </a:cubicBezTo>
                  <a:cubicBezTo>
                    <a:pt x="0" y="630849"/>
                    <a:pt x="197312" y="812800"/>
                    <a:pt x="440709" y="812800"/>
                  </a:cubicBezTo>
                  <a:cubicBezTo>
                    <a:pt x="684105" y="812800"/>
                    <a:pt x="881417" y="630849"/>
                    <a:pt x="881417" y="406400"/>
                  </a:cubicBezTo>
                  <a:cubicBezTo>
                    <a:pt x="881417" y="181951"/>
                    <a:pt x="684105" y="0"/>
                    <a:pt x="440709" y="0"/>
                  </a:cubicBezTo>
                  <a:close/>
                </a:path>
              </a:pathLst>
            </a:custGeom>
            <a:gradFill rotWithShape="true">
              <a:gsLst>
                <a:gs pos="0">
                  <a:srgbClr val="254E9D">
                    <a:alpha val="100000"/>
                  </a:srgbClr>
                </a:gs>
                <a:gs pos="100000">
                  <a:srgbClr val="12316D">
                    <a:alpha val="100000"/>
                  </a:srgbClr>
                </a:gs>
              </a:gsLst>
              <a:lin ang="5400000"/>
            </a:gradFill>
          </p:spPr>
        </p:sp>
        <p:sp>
          <p:nvSpPr>
            <p:cNvPr name="TextBox 23" id="23"/>
            <p:cNvSpPr txBox="true"/>
            <p:nvPr/>
          </p:nvSpPr>
          <p:spPr>
            <a:xfrm>
              <a:off x="82633" y="38100"/>
              <a:ext cx="716151"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9139238" y="4185019"/>
            <a:ext cx="9525" cy="646430"/>
          </a:xfrm>
          <a:prstGeom prst="rect">
            <a:avLst/>
          </a:prstGeom>
        </p:spPr>
        <p:txBody>
          <a:bodyPr anchor="t" rtlCol="false" tIns="0" lIns="0" bIns="0" rIns="0">
            <a:spAutoFit/>
          </a:bodyPr>
          <a:lstStyle/>
          <a:p>
            <a:pPr algn="ctr">
              <a:lnSpc>
                <a:spcPts val="5319"/>
              </a:lnSpc>
            </a:pPr>
          </a:p>
        </p:txBody>
      </p:sp>
      <p:sp>
        <p:nvSpPr>
          <p:cNvPr name="TextBox 25" id="25"/>
          <p:cNvSpPr txBox="true"/>
          <p:nvPr/>
        </p:nvSpPr>
        <p:spPr>
          <a:xfrm rot="0">
            <a:off x="2435113" y="4068481"/>
            <a:ext cx="15798485" cy="3119861"/>
          </a:xfrm>
          <a:prstGeom prst="rect">
            <a:avLst/>
          </a:prstGeom>
        </p:spPr>
        <p:txBody>
          <a:bodyPr anchor="t" rtlCol="false" tIns="0" lIns="0" bIns="0" rIns="0">
            <a:spAutoFit/>
          </a:bodyPr>
          <a:lstStyle/>
          <a:p>
            <a:pPr algn="l">
              <a:lnSpc>
                <a:spcPts val="4200"/>
              </a:lnSpc>
            </a:pPr>
            <a:r>
              <a:rPr lang="en-US" sz="3000">
                <a:solidFill>
                  <a:srgbClr val="254E9D"/>
                </a:solidFill>
                <a:latin typeface="Hero"/>
                <a:ea typeface="Hero"/>
                <a:cs typeface="Hero"/>
                <a:sym typeface="Hero"/>
              </a:rPr>
              <a:t>Here's a list of common heart rate abnormalities:</a:t>
            </a:r>
          </a:p>
          <a:p>
            <a:pPr algn="l">
              <a:lnSpc>
                <a:spcPts val="4200"/>
              </a:lnSpc>
            </a:pPr>
          </a:p>
          <a:p>
            <a:pPr algn="l">
              <a:lnSpc>
                <a:spcPts val="4200"/>
              </a:lnSpc>
            </a:pPr>
            <a:r>
              <a:rPr lang="en-US" sz="3000">
                <a:solidFill>
                  <a:srgbClr val="254E9D"/>
                </a:solidFill>
                <a:latin typeface="Hero"/>
                <a:ea typeface="Hero"/>
                <a:cs typeface="Hero"/>
                <a:sym typeface="Hero"/>
              </a:rPr>
              <a:t>1. Tachycardia: This refers to a heart rate that is too fast, generally exceeding 100 beats per minute (bpm).</a:t>
            </a:r>
          </a:p>
          <a:p>
            <a:pPr algn="l">
              <a:lnSpc>
                <a:spcPts val="4200"/>
              </a:lnSpc>
            </a:pPr>
            <a:r>
              <a:rPr lang="en-US" sz="3000">
                <a:solidFill>
                  <a:srgbClr val="254E9D"/>
                </a:solidFill>
                <a:latin typeface="Hero"/>
                <a:ea typeface="Hero"/>
                <a:cs typeface="Hero"/>
                <a:sym typeface="Hero"/>
              </a:rPr>
              <a:t>2. Bradycardia: This signifies a heart rate that is too slow, typically below 60 bpm.</a:t>
            </a:r>
          </a:p>
          <a:p>
            <a:pPr algn="l">
              <a:lnSpc>
                <a:spcPts val="3628"/>
              </a:lnSpc>
              <a:spcBef>
                <a:spcPct val="0"/>
              </a:spcBef>
            </a:pPr>
          </a:p>
        </p:txBody>
      </p:sp>
    </p:spTree>
  </p:cSld>
  <p:clrMapOvr>
    <a:masterClrMapping/>
  </p:clrMapOvr>
  <p:transition spd="slow">
    <p:push dir="u"/>
  </p:transition>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solidFill>
              <a:srgbClr val="FFFFFF"/>
            </a:soli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565187" y="2427073"/>
            <a:ext cx="15694113" cy="7235825"/>
          </a:xfrm>
          <a:prstGeom prst="rect">
            <a:avLst/>
          </a:prstGeom>
        </p:spPr>
        <p:txBody>
          <a:bodyPr anchor="t" rtlCol="false" tIns="0" lIns="0" bIns="0" rIns="0">
            <a:spAutoFit/>
          </a:bodyPr>
          <a:lstStyle/>
          <a:p>
            <a:pPr algn="just">
              <a:lnSpc>
                <a:spcPts val="4199"/>
              </a:lnSpc>
            </a:pPr>
            <a:r>
              <a:rPr lang="en-US" sz="2999">
                <a:solidFill>
                  <a:srgbClr val="254E9D"/>
                </a:solidFill>
                <a:latin typeface="Hero"/>
                <a:ea typeface="Hero"/>
                <a:cs typeface="Hero"/>
                <a:sym typeface="Hero"/>
              </a:rPr>
              <a:t>Respiratory rate refers to the number of breaths a person takes per minute. It's a vital sign that can indicate various underlying health conditions when abnormal. </a:t>
            </a:r>
          </a:p>
          <a:p>
            <a:pPr algn="just">
              <a:lnSpc>
                <a:spcPts val="4199"/>
              </a:lnSpc>
            </a:pPr>
          </a:p>
          <a:p>
            <a:pPr algn="just">
              <a:lnSpc>
                <a:spcPts val="4199"/>
              </a:lnSpc>
            </a:pPr>
            <a:r>
              <a:rPr lang="en-US" sz="2999">
                <a:solidFill>
                  <a:srgbClr val="254E9D"/>
                </a:solidFill>
                <a:latin typeface="Hero"/>
                <a:ea typeface="Hero"/>
                <a:cs typeface="Hero"/>
                <a:sym typeface="Hero"/>
              </a:rPr>
              <a:t>Types of Respiratory Rate Abnormalities:</a:t>
            </a:r>
          </a:p>
          <a:p>
            <a:pPr algn="just" marL="647697" indent="-323848" lvl="1">
              <a:lnSpc>
                <a:spcPts val="4199"/>
              </a:lnSpc>
              <a:buAutoNum type="arabicPeriod" startAt="1"/>
            </a:pPr>
            <a:r>
              <a:rPr lang="en-US" sz="2999">
                <a:solidFill>
                  <a:srgbClr val="254E9D"/>
                </a:solidFill>
                <a:latin typeface="Hero"/>
                <a:ea typeface="Hero"/>
                <a:cs typeface="Hero"/>
                <a:sym typeface="Hero"/>
              </a:rPr>
              <a:t> Tachypnea: This refers to an abnormally fast breathing rate ( &gt;25 Breaths per minute), typically exceeding the normal range for a specific age group.</a:t>
            </a:r>
          </a:p>
          <a:p>
            <a:pPr algn="just" marL="647697" indent="-323848" lvl="1">
              <a:lnSpc>
                <a:spcPts val="4199"/>
              </a:lnSpc>
              <a:buAutoNum type="arabicPeriod" startAt="1"/>
            </a:pPr>
            <a:r>
              <a:rPr lang="en-US" sz="2999">
                <a:solidFill>
                  <a:srgbClr val="254E9D"/>
                </a:solidFill>
                <a:latin typeface="Hero"/>
                <a:ea typeface="Hero"/>
                <a:cs typeface="Hero"/>
                <a:sym typeface="Hero"/>
              </a:rPr>
              <a:t> Bradypnea: This signifies a slow breathing rate, typically falling below 12 breaths per minute in adults.</a:t>
            </a:r>
          </a:p>
          <a:p>
            <a:pPr algn="just" marL="647697" indent="-323848" lvl="1">
              <a:lnSpc>
                <a:spcPts val="4199"/>
              </a:lnSpc>
              <a:buAutoNum type="arabicPeriod" startAt="1"/>
            </a:pPr>
            <a:r>
              <a:rPr lang="en-US" sz="2999">
                <a:solidFill>
                  <a:srgbClr val="254E9D"/>
                </a:solidFill>
                <a:latin typeface="Hero"/>
                <a:ea typeface="Hero"/>
                <a:cs typeface="Hero"/>
                <a:sym typeface="Hero"/>
              </a:rPr>
              <a:t> Apnea: This refers to the complete absence of breathing for a period of time, often associated with sleep apnea..</a:t>
            </a:r>
          </a:p>
          <a:p>
            <a:pPr algn="just" marL="647697" indent="-323848" lvl="1">
              <a:lnSpc>
                <a:spcPts val="4199"/>
              </a:lnSpc>
              <a:buAutoNum type="arabicPeriod" startAt="1"/>
            </a:pPr>
            <a:r>
              <a:rPr lang="en-US" sz="2999">
                <a:solidFill>
                  <a:srgbClr val="254E9D"/>
                </a:solidFill>
                <a:latin typeface="Hero"/>
                <a:ea typeface="Hero"/>
                <a:cs typeface="Hero"/>
                <a:sym typeface="Hero"/>
              </a:rPr>
              <a:t> Hyperpnea: This describes rapid and deep breathing, often seen in cases of respiratory distress or metabolic imbalances.</a:t>
            </a:r>
          </a:p>
          <a:p>
            <a:pPr algn="just">
              <a:lnSpc>
                <a:spcPts val="4199"/>
              </a:lnSpc>
            </a:pPr>
          </a:p>
          <a:p>
            <a:pPr algn="just">
              <a:lnSpc>
                <a:spcPts val="3499"/>
              </a:lnSpc>
            </a:pPr>
            <a:r>
              <a:rPr lang="en-US" sz="2499">
                <a:solidFill>
                  <a:srgbClr val="254E9D"/>
                </a:solidFill>
                <a:latin typeface="Hero"/>
                <a:ea typeface="Hero"/>
                <a:cs typeface="Hero"/>
                <a:sym typeface="Hero"/>
              </a:rPr>
              <a:t>.</a:t>
            </a:r>
          </a:p>
        </p:txBody>
      </p:sp>
      <p:sp>
        <p:nvSpPr>
          <p:cNvPr name="TextBox 15" id="15"/>
          <p:cNvSpPr txBox="true"/>
          <p:nvPr/>
        </p:nvSpPr>
        <p:spPr>
          <a:xfrm rot="0">
            <a:off x="1565187" y="606159"/>
            <a:ext cx="15048822" cy="1177290"/>
          </a:xfrm>
          <a:prstGeom prst="rect">
            <a:avLst/>
          </a:prstGeom>
        </p:spPr>
        <p:txBody>
          <a:bodyPr anchor="t" rtlCol="false" tIns="0" lIns="0" bIns="0" rIns="0">
            <a:spAutoFit/>
          </a:bodyPr>
          <a:lstStyle/>
          <a:p>
            <a:pPr algn="l">
              <a:lnSpc>
                <a:spcPts val="9660"/>
              </a:lnSpc>
            </a:pPr>
            <a:r>
              <a:rPr lang="en-US" sz="6900">
                <a:solidFill>
                  <a:srgbClr val="254E9D"/>
                </a:solidFill>
                <a:latin typeface="Antonio"/>
                <a:ea typeface="Antonio"/>
                <a:cs typeface="Antonio"/>
                <a:sym typeface="Antonio"/>
              </a:rPr>
              <a:t>RESPIRATORY RATE</a:t>
            </a:r>
          </a:p>
        </p:txBody>
      </p:sp>
      <p:sp>
        <p:nvSpPr>
          <p:cNvPr name="Freeform 16" id="16"/>
          <p:cNvSpPr/>
          <p:nvPr/>
        </p:nvSpPr>
        <p:spPr>
          <a:xfrm flipH="false" flipV="false" rot="0">
            <a:off x="312051" y="330069"/>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TextBox 18" id="18"/>
          <p:cNvSpPr txBox="true"/>
          <p:nvPr/>
        </p:nvSpPr>
        <p:spPr>
          <a:xfrm rot="0">
            <a:off x="9139238" y="4185019"/>
            <a:ext cx="9525" cy="646430"/>
          </a:xfrm>
          <a:prstGeom prst="rect">
            <a:avLst/>
          </a:prstGeom>
        </p:spPr>
        <p:txBody>
          <a:bodyPr anchor="t" rtlCol="false" tIns="0" lIns="0" bIns="0" rIns="0">
            <a:spAutoFit/>
          </a:bodyPr>
          <a:lstStyle/>
          <a:p>
            <a:pPr algn="ctr">
              <a:lnSpc>
                <a:spcPts val="5319"/>
              </a:lnSpc>
            </a:pPr>
          </a:p>
        </p:txBody>
      </p:sp>
    </p:spTree>
  </p:cSld>
  <p:clrMapOvr>
    <a:masterClrMapping/>
  </p:clrMapOvr>
  <p:transition spd="slow">
    <p:push dir="u"/>
  </p:transition>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solidFill>
              <a:srgbClr val="FFFFFF"/>
            </a:soli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565187" y="606159"/>
            <a:ext cx="15048822" cy="1177290"/>
          </a:xfrm>
          <a:prstGeom prst="rect">
            <a:avLst/>
          </a:prstGeom>
        </p:spPr>
        <p:txBody>
          <a:bodyPr anchor="t" rtlCol="false" tIns="0" lIns="0" bIns="0" rIns="0">
            <a:spAutoFit/>
          </a:bodyPr>
          <a:lstStyle/>
          <a:p>
            <a:pPr algn="l">
              <a:lnSpc>
                <a:spcPts val="9660"/>
              </a:lnSpc>
            </a:pPr>
            <a:r>
              <a:rPr lang="en-US" sz="6900">
                <a:solidFill>
                  <a:srgbClr val="254E9D"/>
                </a:solidFill>
                <a:latin typeface="Antonio"/>
                <a:ea typeface="Antonio"/>
                <a:cs typeface="Antonio"/>
                <a:sym typeface="Antonio"/>
              </a:rPr>
              <a:t>HEART AND RESPIRATORY RATE</a:t>
            </a:r>
          </a:p>
        </p:txBody>
      </p:sp>
      <p:sp>
        <p:nvSpPr>
          <p:cNvPr name="Freeform 15" id="15"/>
          <p:cNvSpPr/>
          <p:nvPr/>
        </p:nvSpPr>
        <p:spPr>
          <a:xfrm flipH="false" flipV="false" rot="0">
            <a:off x="312051" y="330069"/>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Freeform 17" id="17"/>
          <p:cNvSpPr/>
          <p:nvPr/>
        </p:nvSpPr>
        <p:spPr>
          <a:xfrm flipH="false" flipV="false" rot="0">
            <a:off x="2946339" y="1987234"/>
            <a:ext cx="11867827" cy="6517772"/>
          </a:xfrm>
          <a:custGeom>
            <a:avLst/>
            <a:gdLst/>
            <a:ahLst/>
            <a:cxnLst/>
            <a:rect r="r" b="b" t="t" l="l"/>
            <a:pathLst>
              <a:path h="6517772" w="11867827">
                <a:moveTo>
                  <a:pt x="0" y="0"/>
                </a:moveTo>
                <a:lnTo>
                  <a:pt x="11867827" y="0"/>
                </a:lnTo>
                <a:lnTo>
                  <a:pt x="11867827" y="6517772"/>
                </a:lnTo>
                <a:lnTo>
                  <a:pt x="0" y="6517772"/>
                </a:lnTo>
                <a:lnTo>
                  <a:pt x="0" y="0"/>
                </a:lnTo>
                <a:close/>
              </a:path>
            </a:pathLst>
          </a:custGeom>
          <a:blipFill>
            <a:blip r:embed="rId5"/>
            <a:stretch>
              <a:fillRect l="0" t="0" r="0" b="0"/>
            </a:stretch>
          </a:blipFill>
        </p:spPr>
      </p:sp>
      <p:sp>
        <p:nvSpPr>
          <p:cNvPr name="TextBox 18" id="18"/>
          <p:cNvSpPr txBox="true"/>
          <p:nvPr/>
        </p:nvSpPr>
        <p:spPr>
          <a:xfrm rot="0">
            <a:off x="9139238" y="4185019"/>
            <a:ext cx="9525" cy="646430"/>
          </a:xfrm>
          <a:prstGeom prst="rect">
            <a:avLst/>
          </a:prstGeom>
        </p:spPr>
        <p:txBody>
          <a:bodyPr anchor="t" rtlCol="false" tIns="0" lIns="0" bIns="0" rIns="0">
            <a:spAutoFit/>
          </a:bodyPr>
          <a:lstStyle/>
          <a:p>
            <a:pPr algn="ctr">
              <a:lnSpc>
                <a:spcPts val="5319"/>
              </a:lnSpc>
            </a:pPr>
          </a:p>
        </p:txBody>
      </p:sp>
    </p:spTree>
  </p:cSld>
  <p:clrMapOvr>
    <a:masterClrMapping/>
  </p:clrMapOvr>
  <p:transition spd="slow">
    <p:push dir="u"/>
  </p:transition>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solidFill>
              <a:srgbClr val="FFFFFF"/>
            </a:soli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435113" y="2491614"/>
            <a:ext cx="14824187" cy="4404360"/>
          </a:xfrm>
          <a:prstGeom prst="rect">
            <a:avLst/>
          </a:prstGeom>
        </p:spPr>
        <p:txBody>
          <a:bodyPr anchor="t" rtlCol="false" tIns="0" lIns="0" bIns="0" rIns="0">
            <a:spAutoFit/>
          </a:bodyPr>
          <a:lstStyle/>
          <a:p>
            <a:pPr algn="just">
              <a:lnSpc>
                <a:spcPts val="4199"/>
              </a:lnSpc>
            </a:pPr>
            <a:r>
              <a:rPr lang="en-US" sz="2999">
                <a:solidFill>
                  <a:srgbClr val="254E9D"/>
                </a:solidFill>
                <a:latin typeface="Hero"/>
                <a:ea typeface="Hero"/>
                <a:cs typeface="Hero"/>
                <a:sym typeface="Hero"/>
              </a:rPr>
              <a:t>Pulse Rate Variability is the variability of Inter-Beat Intervals derived from a pulse wave signal. Measures the variations in the intervals between pulse peaks detected through photoplethysmography (PPG) sensors.</a:t>
            </a:r>
          </a:p>
          <a:p>
            <a:pPr algn="just">
              <a:lnSpc>
                <a:spcPts val="4199"/>
              </a:lnSpc>
            </a:pPr>
          </a:p>
          <a:p>
            <a:pPr algn="just">
              <a:lnSpc>
                <a:spcPts val="4199"/>
              </a:lnSpc>
            </a:pPr>
            <a:r>
              <a:rPr lang="en-US" sz="2999">
                <a:solidFill>
                  <a:srgbClr val="254E9D"/>
                </a:solidFill>
                <a:latin typeface="Hero"/>
                <a:ea typeface="Hero"/>
                <a:cs typeface="Hero"/>
                <a:sym typeface="Hero"/>
              </a:rPr>
              <a:t>Reduced PRV can cause: </a:t>
            </a:r>
          </a:p>
          <a:p>
            <a:pPr algn="just">
              <a:lnSpc>
                <a:spcPts val="4199"/>
              </a:lnSpc>
            </a:pPr>
            <a:r>
              <a:rPr lang="en-US" sz="2999">
                <a:solidFill>
                  <a:srgbClr val="254E9D"/>
                </a:solidFill>
                <a:latin typeface="Hero"/>
                <a:ea typeface="Hero"/>
                <a:cs typeface="Hero"/>
                <a:sym typeface="Hero"/>
              </a:rPr>
              <a:t>Stress and Anxiety</a:t>
            </a:r>
          </a:p>
          <a:p>
            <a:pPr algn="just">
              <a:lnSpc>
                <a:spcPts val="4199"/>
              </a:lnSpc>
            </a:pPr>
            <a:r>
              <a:rPr lang="en-US" sz="2999">
                <a:solidFill>
                  <a:srgbClr val="254E9D"/>
                </a:solidFill>
                <a:latin typeface="Hero"/>
                <a:ea typeface="Hero"/>
                <a:cs typeface="Hero"/>
                <a:sym typeface="Hero"/>
              </a:rPr>
              <a:t>Heart problems affecting  Autonomic Nervous Function</a:t>
            </a:r>
          </a:p>
          <a:p>
            <a:pPr algn="just">
              <a:lnSpc>
                <a:spcPts val="4199"/>
              </a:lnSpc>
            </a:pPr>
          </a:p>
          <a:p>
            <a:pPr algn="l">
              <a:lnSpc>
                <a:spcPts val="1679"/>
              </a:lnSpc>
            </a:pPr>
            <a:r>
              <a:rPr lang="en-US" sz="1200">
                <a:solidFill>
                  <a:srgbClr val="254E9D"/>
                </a:solidFill>
                <a:latin typeface="Arimo"/>
                <a:ea typeface="Arimo"/>
                <a:cs typeface="Arimo"/>
                <a:sym typeface="Arimo"/>
              </a:rPr>
              <a:t>.</a:t>
            </a:r>
            <a:r>
              <a:rPr lang="en-US" sz="1200">
                <a:solidFill>
                  <a:srgbClr val="254E9D"/>
                </a:solidFill>
                <a:latin typeface="Arimo"/>
                <a:ea typeface="Arimo"/>
                <a:cs typeface="Arimo"/>
                <a:sym typeface="Arimo"/>
              </a:rPr>
              <a:t>.</a:t>
            </a:r>
          </a:p>
        </p:txBody>
      </p:sp>
      <p:sp>
        <p:nvSpPr>
          <p:cNvPr name="TextBox 15" id="15"/>
          <p:cNvSpPr txBox="true"/>
          <p:nvPr/>
        </p:nvSpPr>
        <p:spPr>
          <a:xfrm rot="0">
            <a:off x="1565187" y="606159"/>
            <a:ext cx="15048822" cy="1177290"/>
          </a:xfrm>
          <a:prstGeom prst="rect">
            <a:avLst/>
          </a:prstGeom>
        </p:spPr>
        <p:txBody>
          <a:bodyPr anchor="t" rtlCol="false" tIns="0" lIns="0" bIns="0" rIns="0">
            <a:spAutoFit/>
          </a:bodyPr>
          <a:lstStyle/>
          <a:p>
            <a:pPr algn="l">
              <a:lnSpc>
                <a:spcPts val="9660"/>
              </a:lnSpc>
            </a:pPr>
            <a:r>
              <a:rPr lang="en-US" sz="6900">
                <a:solidFill>
                  <a:srgbClr val="254E9D"/>
                </a:solidFill>
                <a:latin typeface="Antonio"/>
                <a:ea typeface="Antonio"/>
                <a:cs typeface="Antonio"/>
                <a:sym typeface="Antonio"/>
              </a:rPr>
              <a:t>PULSE RATE VARIABILITY</a:t>
            </a:r>
          </a:p>
        </p:txBody>
      </p:sp>
      <p:sp>
        <p:nvSpPr>
          <p:cNvPr name="Freeform 16" id="16"/>
          <p:cNvSpPr/>
          <p:nvPr/>
        </p:nvSpPr>
        <p:spPr>
          <a:xfrm flipH="false" flipV="false" rot="0">
            <a:off x="312051" y="330069"/>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grpSp>
        <p:nvGrpSpPr>
          <p:cNvPr name="Group 18" id="18"/>
          <p:cNvGrpSpPr/>
          <p:nvPr/>
        </p:nvGrpSpPr>
        <p:grpSpPr>
          <a:xfrm rot="0">
            <a:off x="1565187" y="2845169"/>
            <a:ext cx="489408" cy="451308"/>
            <a:chOff x="0" y="0"/>
            <a:chExt cx="881417" cy="812800"/>
          </a:xfrm>
        </p:grpSpPr>
        <p:sp>
          <p:nvSpPr>
            <p:cNvPr name="Freeform 19" id="19"/>
            <p:cNvSpPr/>
            <p:nvPr/>
          </p:nvSpPr>
          <p:spPr>
            <a:xfrm flipH="false" flipV="false" rot="0">
              <a:off x="0" y="0"/>
              <a:ext cx="881417" cy="812800"/>
            </a:xfrm>
            <a:custGeom>
              <a:avLst/>
              <a:gdLst/>
              <a:ahLst/>
              <a:cxnLst/>
              <a:rect r="r" b="b" t="t" l="l"/>
              <a:pathLst>
                <a:path h="812800" w="881417">
                  <a:moveTo>
                    <a:pt x="440709" y="0"/>
                  </a:moveTo>
                  <a:cubicBezTo>
                    <a:pt x="197312" y="0"/>
                    <a:pt x="0" y="181951"/>
                    <a:pt x="0" y="406400"/>
                  </a:cubicBezTo>
                  <a:cubicBezTo>
                    <a:pt x="0" y="630849"/>
                    <a:pt x="197312" y="812800"/>
                    <a:pt x="440709" y="812800"/>
                  </a:cubicBezTo>
                  <a:cubicBezTo>
                    <a:pt x="684105" y="812800"/>
                    <a:pt x="881417" y="630849"/>
                    <a:pt x="881417" y="406400"/>
                  </a:cubicBezTo>
                  <a:cubicBezTo>
                    <a:pt x="881417" y="181951"/>
                    <a:pt x="684105" y="0"/>
                    <a:pt x="440709" y="0"/>
                  </a:cubicBezTo>
                  <a:close/>
                </a:path>
              </a:pathLst>
            </a:custGeom>
            <a:gradFill rotWithShape="true">
              <a:gsLst>
                <a:gs pos="0">
                  <a:srgbClr val="254E9D">
                    <a:alpha val="100000"/>
                  </a:srgbClr>
                </a:gs>
                <a:gs pos="100000">
                  <a:srgbClr val="12316D">
                    <a:alpha val="100000"/>
                  </a:srgbClr>
                </a:gs>
              </a:gsLst>
              <a:lin ang="5400000"/>
            </a:gradFill>
          </p:spPr>
        </p:sp>
        <p:sp>
          <p:nvSpPr>
            <p:cNvPr name="TextBox 20" id="20"/>
            <p:cNvSpPr txBox="true"/>
            <p:nvPr/>
          </p:nvSpPr>
          <p:spPr>
            <a:xfrm>
              <a:off x="82633" y="38100"/>
              <a:ext cx="716151"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139238" y="4185019"/>
            <a:ext cx="9525" cy="646430"/>
          </a:xfrm>
          <a:prstGeom prst="rect">
            <a:avLst/>
          </a:prstGeom>
        </p:spPr>
        <p:txBody>
          <a:bodyPr anchor="t" rtlCol="false" tIns="0" lIns="0" bIns="0" rIns="0">
            <a:spAutoFit/>
          </a:bodyPr>
          <a:lstStyle/>
          <a:p>
            <a:pPr algn="ctr">
              <a:lnSpc>
                <a:spcPts val="5319"/>
              </a:lnSpc>
            </a:pPr>
          </a:p>
        </p:txBody>
      </p:sp>
    </p:spTree>
  </p:cSld>
  <p:clrMapOvr>
    <a:masterClrMapping/>
  </p:clrMapOvr>
  <p:transition spd="slow">
    <p:push dir="u"/>
  </p:transition>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solidFill>
              <a:srgbClr val="FFFFFF"/>
            </a:soli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565187" y="606159"/>
            <a:ext cx="15048822" cy="1177290"/>
          </a:xfrm>
          <a:prstGeom prst="rect">
            <a:avLst/>
          </a:prstGeom>
        </p:spPr>
        <p:txBody>
          <a:bodyPr anchor="t" rtlCol="false" tIns="0" lIns="0" bIns="0" rIns="0">
            <a:spAutoFit/>
          </a:bodyPr>
          <a:lstStyle/>
          <a:p>
            <a:pPr algn="l">
              <a:lnSpc>
                <a:spcPts val="9660"/>
              </a:lnSpc>
            </a:pPr>
            <a:r>
              <a:rPr lang="en-US" sz="6900">
                <a:solidFill>
                  <a:srgbClr val="254E9D"/>
                </a:solidFill>
                <a:latin typeface="Antonio"/>
                <a:ea typeface="Antonio"/>
                <a:cs typeface="Antonio"/>
                <a:sym typeface="Antonio"/>
              </a:rPr>
              <a:t>PULSE RATE VARIABILITY</a:t>
            </a:r>
          </a:p>
        </p:txBody>
      </p:sp>
      <p:sp>
        <p:nvSpPr>
          <p:cNvPr name="Freeform 15" id="15"/>
          <p:cNvSpPr/>
          <p:nvPr/>
        </p:nvSpPr>
        <p:spPr>
          <a:xfrm flipH="false" flipV="false" rot="0">
            <a:off x="312051" y="330069"/>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Freeform 17" id="17"/>
          <p:cNvSpPr/>
          <p:nvPr/>
        </p:nvSpPr>
        <p:spPr>
          <a:xfrm flipH="false" flipV="false" rot="0">
            <a:off x="2747320" y="2033954"/>
            <a:ext cx="12802885" cy="6933840"/>
          </a:xfrm>
          <a:custGeom>
            <a:avLst/>
            <a:gdLst/>
            <a:ahLst/>
            <a:cxnLst/>
            <a:rect r="r" b="b" t="t" l="l"/>
            <a:pathLst>
              <a:path h="6933840" w="12802885">
                <a:moveTo>
                  <a:pt x="0" y="0"/>
                </a:moveTo>
                <a:lnTo>
                  <a:pt x="12802885" y="0"/>
                </a:lnTo>
                <a:lnTo>
                  <a:pt x="12802885" y="6933840"/>
                </a:lnTo>
                <a:lnTo>
                  <a:pt x="0" y="6933840"/>
                </a:lnTo>
                <a:lnTo>
                  <a:pt x="0" y="0"/>
                </a:lnTo>
                <a:close/>
              </a:path>
            </a:pathLst>
          </a:custGeom>
          <a:blipFill>
            <a:blip r:embed="rId5"/>
            <a:stretch>
              <a:fillRect l="0" t="0" r="0" b="0"/>
            </a:stretch>
          </a:blipFill>
        </p:spPr>
      </p:sp>
      <p:sp>
        <p:nvSpPr>
          <p:cNvPr name="TextBox 18" id="18"/>
          <p:cNvSpPr txBox="true"/>
          <p:nvPr/>
        </p:nvSpPr>
        <p:spPr>
          <a:xfrm rot="0">
            <a:off x="9139238" y="4185019"/>
            <a:ext cx="9525" cy="646430"/>
          </a:xfrm>
          <a:prstGeom prst="rect">
            <a:avLst/>
          </a:prstGeom>
        </p:spPr>
        <p:txBody>
          <a:bodyPr anchor="t" rtlCol="false" tIns="0" lIns="0" bIns="0" rIns="0">
            <a:spAutoFit/>
          </a:bodyPr>
          <a:lstStyle/>
          <a:p>
            <a:pPr algn="ctr">
              <a:lnSpc>
                <a:spcPts val="5319"/>
              </a:lnSpc>
            </a:pP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28700" y="-921924"/>
            <a:ext cx="16230600" cy="10180224"/>
            <a:chOff x="0" y="0"/>
            <a:chExt cx="4274726" cy="2681211"/>
          </a:xfrm>
        </p:grpSpPr>
        <p:sp>
          <p:nvSpPr>
            <p:cNvPr name="Freeform 3" id="3"/>
            <p:cNvSpPr/>
            <p:nvPr/>
          </p:nvSpPr>
          <p:spPr>
            <a:xfrm flipH="false" flipV="false" rot="0">
              <a:off x="0" y="0"/>
              <a:ext cx="4274726" cy="2681211"/>
            </a:xfrm>
            <a:custGeom>
              <a:avLst/>
              <a:gdLst/>
              <a:ahLst/>
              <a:cxnLst/>
              <a:rect r="r" b="b" t="t" l="l"/>
              <a:pathLst>
                <a:path h="2681211" w="4274726">
                  <a:moveTo>
                    <a:pt x="47700" y="0"/>
                  </a:moveTo>
                  <a:lnTo>
                    <a:pt x="4227026" y="0"/>
                  </a:lnTo>
                  <a:cubicBezTo>
                    <a:pt x="4239677" y="0"/>
                    <a:pt x="4251809" y="5025"/>
                    <a:pt x="4260755" y="13971"/>
                  </a:cubicBezTo>
                  <a:cubicBezTo>
                    <a:pt x="4269700" y="22916"/>
                    <a:pt x="4274726" y="35049"/>
                    <a:pt x="4274726" y="47700"/>
                  </a:cubicBezTo>
                  <a:lnTo>
                    <a:pt x="4274726" y="2633512"/>
                  </a:lnTo>
                  <a:cubicBezTo>
                    <a:pt x="4274726" y="2646162"/>
                    <a:pt x="4269700" y="2658295"/>
                    <a:pt x="4260755" y="2667240"/>
                  </a:cubicBezTo>
                  <a:cubicBezTo>
                    <a:pt x="4251809" y="2676186"/>
                    <a:pt x="4239677" y="2681211"/>
                    <a:pt x="4227026" y="2681211"/>
                  </a:cubicBezTo>
                  <a:lnTo>
                    <a:pt x="47700" y="2681211"/>
                  </a:lnTo>
                  <a:cubicBezTo>
                    <a:pt x="35049" y="2681211"/>
                    <a:pt x="22916" y="2676186"/>
                    <a:pt x="13971" y="2667240"/>
                  </a:cubicBezTo>
                  <a:cubicBezTo>
                    <a:pt x="5025" y="2658295"/>
                    <a:pt x="0" y="2646162"/>
                    <a:pt x="0" y="2633512"/>
                  </a:cubicBezTo>
                  <a:lnTo>
                    <a:pt x="0" y="47700"/>
                  </a:lnTo>
                  <a:cubicBezTo>
                    <a:pt x="0" y="35049"/>
                    <a:pt x="5025" y="22916"/>
                    <a:pt x="13971" y="13971"/>
                  </a:cubicBezTo>
                  <a:cubicBezTo>
                    <a:pt x="22916" y="5025"/>
                    <a:pt x="35049" y="0"/>
                    <a:pt x="47700" y="0"/>
                  </a:cubicBezTo>
                  <a:close/>
                </a:path>
              </a:pathLst>
            </a:custGeom>
            <a:solidFill>
              <a:srgbClr val="FCFDFD"/>
            </a:solidFill>
          </p:spPr>
        </p:sp>
        <p:sp>
          <p:nvSpPr>
            <p:cNvPr name="TextBox 4" id="4"/>
            <p:cNvSpPr txBox="true"/>
            <p:nvPr/>
          </p:nvSpPr>
          <p:spPr>
            <a:xfrm>
              <a:off x="0" y="-38100"/>
              <a:ext cx="4274726" cy="27193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830164" y="9546996"/>
            <a:ext cx="451308" cy="4513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555619" y="9546996"/>
            <a:ext cx="451308" cy="4513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281073" y="9546996"/>
            <a:ext cx="451308" cy="4513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006528" y="9546996"/>
            <a:ext cx="451308" cy="4513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3344952" y="3716223"/>
            <a:ext cx="11950941" cy="5542077"/>
            <a:chOff x="0" y="0"/>
            <a:chExt cx="3270686" cy="1516733"/>
          </a:xfrm>
        </p:grpSpPr>
        <p:sp>
          <p:nvSpPr>
            <p:cNvPr name="Freeform 19" id="19"/>
            <p:cNvSpPr/>
            <p:nvPr/>
          </p:nvSpPr>
          <p:spPr>
            <a:xfrm flipH="false" flipV="false" rot="0">
              <a:off x="0" y="0"/>
              <a:ext cx="3270686" cy="1516733"/>
            </a:xfrm>
            <a:custGeom>
              <a:avLst/>
              <a:gdLst/>
              <a:ahLst/>
              <a:cxnLst/>
              <a:rect r="r" b="b" t="t" l="l"/>
              <a:pathLst>
                <a:path h="1516733" w="3270686">
                  <a:moveTo>
                    <a:pt x="0" y="0"/>
                  </a:moveTo>
                  <a:lnTo>
                    <a:pt x="3270686" y="0"/>
                  </a:lnTo>
                  <a:lnTo>
                    <a:pt x="3270686" y="1516733"/>
                  </a:lnTo>
                  <a:lnTo>
                    <a:pt x="0" y="1516733"/>
                  </a:lnTo>
                  <a:close/>
                </a:path>
              </a:pathLst>
            </a:custGeom>
            <a:gradFill rotWithShape="true">
              <a:gsLst>
                <a:gs pos="0">
                  <a:srgbClr val="B34593">
                    <a:alpha val="100000"/>
                  </a:srgbClr>
                </a:gs>
                <a:gs pos="100000">
                  <a:srgbClr val="151F52">
                    <a:alpha val="100000"/>
                  </a:srgbClr>
                </a:gs>
              </a:gsLst>
              <a:lin ang="5400000"/>
            </a:gradFill>
          </p:spPr>
        </p:sp>
        <p:sp>
          <p:nvSpPr>
            <p:cNvPr name="TextBox 20" id="20"/>
            <p:cNvSpPr txBox="true"/>
            <p:nvPr/>
          </p:nvSpPr>
          <p:spPr>
            <a:xfrm>
              <a:off x="0" y="-38100"/>
              <a:ext cx="3270686" cy="1554833"/>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Freeform 22" id="22"/>
          <p:cNvSpPr/>
          <p:nvPr/>
        </p:nvSpPr>
        <p:spPr>
          <a:xfrm flipH="false" flipV="false" rot="0">
            <a:off x="7735126" y="3374850"/>
            <a:ext cx="3170593" cy="4010268"/>
          </a:xfrm>
          <a:custGeom>
            <a:avLst/>
            <a:gdLst/>
            <a:ahLst/>
            <a:cxnLst/>
            <a:rect r="r" b="b" t="t" l="l"/>
            <a:pathLst>
              <a:path h="4010268" w="3170593">
                <a:moveTo>
                  <a:pt x="0" y="0"/>
                </a:moveTo>
                <a:lnTo>
                  <a:pt x="3170593" y="0"/>
                </a:lnTo>
                <a:lnTo>
                  <a:pt x="3170593" y="4010268"/>
                </a:lnTo>
                <a:lnTo>
                  <a:pt x="0" y="4010268"/>
                </a:lnTo>
                <a:lnTo>
                  <a:pt x="0" y="0"/>
                </a:lnTo>
                <a:close/>
              </a:path>
            </a:pathLst>
          </a:custGeom>
          <a:blipFill>
            <a:blip r:embed="rId5"/>
            <a:stretch>
              <a:fillRect l="-59965" t="0" r="-13915" b="-83298"/>
            </a:stretch>
          </a:blipFill>
        </p:spPr>
      </p:sp>
      <p:sp>
        <p:nvSpPr>
          <p:cNvPr name="Freeform 23" id="23"/>
          <p:cNvSpPr/>
          <p:nvPr/>
        </p:nvSpPr>
        <p:spPr>
          <a:xfrm flipH="false" flipV="false" rot="0">
            <a:off x="4111509" y="3374850"/>
            <a:ext cx="3100306" cy="4010268"/>
          </a:xfrm>
          <a:custGeom>
            <a:avLst/>
            <a:gdLst/>
            <a:ahLst/>
            <a:cxnLst/>
            <a:rect r="r" b="b" t="t" l="l"/>
            <a:pathLst>
              <a:path h="4010268" w="3100306">
                <a:moveTo>
                  <a:pt x="0" y="0"/>
                </a:moveTo>
                <a:lnTo>
                  <a:pt x="3100305" y="0"/>
                </a:lnTo>
                <a:lnTo>
                  <a:pt x="3100305" y="4010268"/>
                </a:lnTo>
                <a:lnTo>
                  <a:pt x="0" y="4010268"/>
                </a:lnTo>
                <a:lnTo>
                  <a:pt x="0" y="0"/>
                </a:lnTo>
                <a:close/>
              </a:path>
            </a:pathLst>
          </a:custGeom>
          <a:blipFill>
            <a:blip r:embed="rId6"/>
            <a:stretch>
              <a:fillRect l="-12567" t="0" r="-16783" b="0"/>
            </a:stretch>
          </a:blipFill>
        </p:spPr>
      </p:sp>
      <p:sp>
        <p:nvSpPr>
          <p:cNvPr name="Freeform 24" id="24"/>
          <p:cNvSpPr/>
          <p:nvPr/>
        </p:nvSpPr>
        <p:spPr>
          <a:xfrm flipH="false" flipV="false" rot="0">
            <a:off x="11429594" y="3374850"/>
            <a:ext cx="3216930" cy="4010268"/>
          </a:xfrm>
          <a:custGeom>
            <a:avLst/>
            <a:gdLst/>
            <a:ahLst/>
            <a:cxnLst/>
            <a:rect r="r" b="b" t="t" l="l"/>
            <a:pathLst>
              <a:path h="4010268" w="3216930">
                <a:moveTo>
                  <a:pt x="0" y="0"/>
                </a:moveTo>
                <a:lnTo>
                  <a:pt x="3216930" y="0"/>
                </a:lnTo>
                <a:lnTo>
                  <a:pt x="3216930" y="4010268"/>
                </a:lnTo>
                <a:lnTo>
                  <a:pt x="0" y="4010268"/>
                </a:lnTo>
                <a:lnTo>
                  <a:pt x="0" y="0"/>
                </a:lnTo>
                <a:close/>
              </a:path>
            </a:pathLst>
          </a:custGeom>
          <a:blipFill>
            <a:blip r:embed="rId7"/>
            <a:stretch>
              <a:fillRect l="-12330" t="0" r="-12330" b="0"/>
            </a:stretch>
          </a:blipFill>
        </p:spPr>
      </p:sp>
      <p:sp>
        <p:nvSpPr>
          <p:cNvPr name="TextBox 25" id="25"/>
          <p:cNvSpPr txBox="true"/>
          <p:nvPr/>
        </p:nvSpPr>
        <p:spPr>
          <a:xfrm rot="0">
            <a:off x="2686316" y="2291350"/>
            <a:ext cx="12915368" cy="422275"/>
          </a:xfrm>
          <a:prstGeom prst="rect">
            <a:avLst/>
          </a:prstGeom>
        </p:spPr>
        <p:txBody>
          <a:bodyPr anchor="t" rtlCol="false" tIns="0" lIns="0" bIns="0" rIns="0">
            <a:spAutoFit/>
          </a:bodyPr>
          <a:lstStyle/>
          <a:p>
            <a:pPr algn="ctr">
              <a:lnSpc>
                <a:spcPts val="3499"/>
              </a:lnSpc>
            </a:pPr>
            <a:r>
              <a:rPr lang="en-US" sz="2499">
                <a:solidFill>
                  <a:srgbClr val="254E9D"/>
                </a:solidFill>
                <a:latin typeface="Hero"/>
                <a:ea typeface="Hero"/>
                <a:cs typeface="Hero"/>
                <a:sym typeface="Hero"/>
              </a:rPr>
              <a:t>OFFERING BEST SERVICES FOR HEART FROM HEART</a:t>
            </a:r>
          </a:p>
        </p:txBody>
      </p:sp>
      <p:sp>
        <p:nvSpPr>
          <p:cNvPr name="TextBox 26" id="26"/>
          <p:cNvSpPr txBox="true"/>
          <p:nvPr/>
        </p:nvSpPr>
        <p:spPr>
          <a:xfrm rot="0">
            <a:off x="5476229" y="404807"/>
            <a:ext cx="7335543" cy="1566544"/>
          </a:xfrm>
          <a:prstGeom prst="rect">
            <a:avLst/>
          </a:prstGeom>
        </p:spPr>
        <p:txBody>
          <a:bodyPr anchor="t" rtlCol="false" tIns="0" lIns="0" bIns="0" rIns="0">
            <a:spAutoFit/>
          </a:bodyPr>
          <a:lstStyle/>
          <a:p>
            <a:pPr algn="ctr">
              <a:lnSpc>
                <a:spcPts val="12880"/>
              </a:lnSpc>
            </a:pPr>
            <a:r>
              <a:rPr lang="en-US" sz="9200">
                <a:solidFill>
                  <a:srgbClr val="254E9D"/>
                </a:solidFill>
                <a:latin typeface="Antonio Ultra-Bold"/>
                <a:ea typeface="Antonio Ultra-Bold"/>
                <a:cs typeface="Antonio Ultra-Bold"/>
                <a:sym typeface="Antonio Ultra-Bold"/>
              </a:rPr>
              <a:t>Our Team</a:t>
            </a:r>
          </a:p>
        </p:txBody>
      </p:sp>
      <p:sp>
        <p:nvSpPr>
          <p:cNvPr name="TextBox 27" id="27"/>
          <p:cNvSpPr txBox="true"/>
          <p:nvPr/>
        </p:nvSpPr>
        <p:spPr>
          <a:xfrm rot="0">
            <a:off x="4034745" y="7675176"/>
            <a:ext cx="3409182"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ea typeface="Agrandir Narrow Bold"/>
                <a:cs typeface="Agrandir Narrow Bold"/>
                <a:sym typeface="Agrandir Narrow Bold"/>
              </a:rPr>
              <a:t>Dinesh Kumar M</a:t>
            </a:r>
          </a:p>
        </p:txBody>
      </p:sp>
      <p:sp>
        <p:nvSpPr>
          <p:cNvPr name="TextBox 28" id="28"/>
          <p:cNvSpPr txBox="true"/>
          <p:nvPr/>
        </p:nvSpPr>
        <p:spPr>
          <a:xfrm rot="0">
            <a:off x="4475132" y="8177784"/>
            <a:ext cx="2373060" cy="717749"/>
          </a:xfrm>
          <a:prstGeom prst="rect">
            <a:avLst/>
          </a:prstGeom>
        </p:spPr>
        <p:txBody>
          <a:bodyPr anchor="t" rtlCol="false" tIns="0" lIns="0" bIns="0" rIns="0">
            <a:spAutoFit/>
          </a:bodyPr>
          <a:lstStyle/>
          <a:p>
            <a:pPr algn="ctr">
              <a:lnSpc>
                <a:spcPts val="2964"/>
              </a:lnSpc>
              <a:spcBef>
                <a:spcPct val="0"/>
              </a:spcBef>
            </a:pPr>
            <a:r>
              <a:rPr lang="en-US" sz="2117">
                <a:solidFill>
                  <a:srgbClr val="FFFFFF"/>
                </a:solidFill>
                <a:latin typeface="Open Sauce Light Italics"/>
                <a:ea typeface="Open Sauce Light Italics"/>
                <a:cs typeface="Open Sauce Light Italics"/>
                <a:sym typeface="Open Sauce Light Italics"/>
              </a:rPr>
              <a:t>Chief Executive Officer</a:t>
            </a:r>
          </a:p>
        </p:txBody>
      </p:sp>
      <p:sp>
        <p:nvSpPr>
          <p:cNvPr name="TextBox 29" id="29"/>
          <p:cNvSpPr txBox="true"/>
          <p:nvPr/>
        </p:nvSpPr>
        <p:spPr>
          <a:xfrm rot="0">
            <a:off x="7838166" y="7675176"/>
            <a:ext cx="3288491"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a:ea typeface="Agrandir Narrow"/>
                <a:cs typeface="Agrandir Narrow"/>
                <a:sym typeface="Agrandir Narrow"/>
              </a:rPr>
              <a:t>Harish Sridhar </a:t>
            </a:r>
          </a:p>
        </p:txBody>
      </p:sp>
      <p:sp>
        <p:nvSpPr>
          <p:cNvPr name="TextBox 30" id="30"/>
          <p:cNvSpPr txBox="true"/>
          <p:nvPr/>
        </p:nvSpPr>
        <p:spPr>
          <a:xfrm rot="0">
            <a:off x="8237584" y="8177784"/>
            <a:ext cx="2373060" cy="726449"/>
          </a:xfrm>
          <a:prstGeom prst="rect">
            <a:avLst/>
          </a:prstGeom>
        </p:spPr>
        <p:txBody>
          <a:bodyPr anchor="t" rtlCol="false" tIns="0" lIns="0" bIns="0" rIns="0">
            <a:spAutoFit/>
          </a:bodyPr>
          <a:lstStyle/>
          <a:p>
            <a:pPr algn="ctr">
              <a:lnSpc>
                <a:spcPts val="2964"/>
              </a:lnSpc>
              <a:spcBef>
                <a:spcPct val="0"/>
              </a:spcBef>
            </a:pPr>
            <a:r>
              <a:rPr lang="en-US" sz="2117">
                <a:solidFill>
                  <a:srgbClr val="FFFFFF"/>
                </a:solidFill>
                <a:latin typeface="Open Sauce Light Italics"/>
                <a:ea typeface="Open Sauce Light Italics"/>
                <a:cs typeface="Open Sauce Light Italics"/>
                <a:sym typeface="Open Sauce Light Italics"/>
              </a:rPr>
              <a:t>Chief Operating Officer</a:t>
            </a:r>
          </a:p>
        </p:txBody>
      </p:sp>
      <p:sp>
        <p:nvSpPr>
          <p:cNvPr name="TextBox 31" id="31"/>
          <p:cNvSpPr txBox="true"/>
          <p:nvPr/>
        </p:nvSpPr>
        <p:spPr>
          <a:xfrm rot="0">
            <a:off x="11687512" y="7675176"/>
            <a:ext cx="2918588"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ea typeface="Agrandir Narrow Bold"/>
                <a:cs typeface="Agrandir Narrow Bold"/>
                <a:sym typeface="Agrandir Narrow Bold"/>
              </a:rPr>
              <a:t>Keshav Mishra</a:t>
            </a:r>
          </a:p>
        </p:txBody>
      </p:sp>
      <p:sp>
        <p:nvSpPr>
          <p:cNvPr name="TextBox 32" id="32"/>
          <p:cNvSpPr txBox="true"/>
          <p:nvPr/>
        </p:nvSpPr>
        <p:spPr>
          <a:xfrm rot="0">
            <a:off x="11962323" y="8177784"/>
            <a:ext cx="2373060" cy="726449"/>
          </a:xfrm>
          <a:prstGeom prst="rect">
            <a:avLst/>
          </a:prstGeom>
        </p:spPr>
        <p:txBody>
          <a:bodyPr anchor="t" rtlCol="false" tIns="0" lIns="0" bIns="0" rIns="0">
            <a:spAutoFit/>
          </a:bodyPr>
          <a:lstStyle/>
          <a:p>
            <a:pPr algn="ctr">
              <a:lnSpc>
                <a:spcPts val="2964"/>
              </a:lnSpc>
              <a:spcBef>
                <a:spcPct val="0"/>
              </a:spcBef>
            </a:pPr>
            <a:r>
              <a:rPr lang="en-US" sz="2117">
                <a:solidFill>
                  <a:srgbClr val="FFFFFF"/>
                </a:solidFill>
                <a:latin typeface="Open Sauce Light Italics"/>
                <a:ea typeface="Open Sauce Light Italics"/>
                <a:cs typeface="Open Sauce Light Italics"/>
                <a:sym typeface="Open Sauce Light Italics"/>
              </a:rPr>
              <a:t>Chief Technology Officer</a:t>
            </a:r>
          </a:p>
        </p:txBody>
      </p:sp>
    </p:spTree>
  </p:cSld>
  <p:clrMapOvr>
    <a:masterClrMapping/>
  </p:clrMapOvr>
  <p:transition spd="slow">
    <p:push dir="u"/>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Freeform 4" id="4"/>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3"/>
            <a:stretch>
              <a:fillRect l="0" t="0" r="0" b="0"/>
            </a:stretch>
          </a:blipFill>
        </p:spPr>
      </p:sp>
      <p:sp>
        <p:nvSpPr>
          <p:cNvPr name="TextBox 5" id="5"/>
          <p:cNvSpPr txBox="true"/>
          <p:nvPr/>
        </p:nvSpPr>
        <p:spPr>
          <a:xfrm rot="0">
            <a:off x="2053424" y="2793555"/>
            <a:ext cx="15048822" cy="995679"/>
          </a:xfrm>
          <a:prstGeom prst="rect">
            <a:avLst/>
          </a:prstGeom>
        </p:spPr>
        <p:txBody>
          <a:bodyPr anchor="t" rtlCol="false" tIns="0" lIns="0" bIns="0" rIns="0">
            <a:spAutoFit/>
          </a:bodyPr>
          <a:lstStyle/>
          <a:p>
            <a:pPr algn="l">
              <a:lnSpc>
                <a:spcPts val="8120"/>
              </a:lnSpc>
            </a:pPr>
            <a:r>
              <a:rPr lang="en-US" sz="5800">
                <a:solidFill>
                  <a:srgbClr val="FFFFFF"/>
                </a:solidFill>
                <a:latin typeface="Antonio"/>
                <a:ea typeface="Antonio"/>
                <a:cs typeface="Antonio"/>
                <a:sym typeface="Antonio"/>
              </a:rPr>
              <a:t>POSSIBLE OTHER DIAGNOSIS AND ESTIMATES</a:t>
            </a:r>
          </a:p>
        </p:txBody>
      </p:sp>
      <p:sp>
        <p:nvSpPr>
          <p:cNvPr name="TextBox 6" id="6"/>
          <p:cNvSpPr txBox="true"/>
          <p:nvPr/>
        </p:nvSpPr>
        <p:spPr>
          <a:xfrm rot="0">
            <a:off x="2053424" y="838200"/>
            <a:ext cx="15048822" cy="1741187"/>
          </a:xfrm>
          <a:prstGeom prst="rect">
            <a:avLst/>
          </a:prstGeom>
        </p:spPr>
        <p:txBody>
          <a:bodyPr anchor="t" rtlCol="false" tIns="0" lIns="0" bIns="0" rIns="0">
            <a:spAutoFit/>
          </a:bodyPr>
          <a:lstStyle/>
          <a:p>
            <a:pPr algn="l">
              <a:lnSpc>
                <a:spcPts val="14279"/>
              </a:lnSpc>
            </a:pPr>
            <a:r>
              <a:rPr lang="en-US" sz="10199">
                <a:solidFill>
                  <a:srgbClr val="FFFFFF"/>
                </a:solidFill>
                <a:latin typeface="Antonio"/>
                <a:ea typeface="Antonio"/>
                <a:cs typeface="Antonio"/>
                <a:sym typeface="Antonio"/>
              </a:rPr>
              <a:t>FUTURE WORKS</a:t>
            </a:r>
          </a:p>
        </p:txBody>
      </p:sp>
      <p:sp>
        <p:nvSpPr>
          <p:cNvPr name="TextBox 7" id="7"/>
          <p:cNvSpPr txBox="true"/>
          <p:nvPr/>
        </p:nvSpPr>
        <p:spPr>
          <a:xfrm rot="0">
            <a:off x="1637793" y="4041503"/>
            <a:ext cx="7440454" cy="4315459"/>
          </a:xfrm>
          <a:prstGeom prst="rect">
            <a:avLst/>
          </a:prstGeom>
        </p:spPr>
        <p:txBody>
          <a:bodyPr anchor="t" rtlCol="false" tIns="0" lIns="0" bIns="0" rIns="0">
            <a:spAutoFit/>
          </a:bodyPr>
          <a:lstStyle/>
          <a:p>
            <a:pPr algn="just" marL="885195" indent="-442598" lvl="1">
              <a:lnSpc>
                <a:spcPts val="5740"/>
              </a:lnSpc>
              <a:buFont typeface="Arial"/>
              <a:buChar char="•"/>
            </a:pPr>
            <a:r>
              <a:rPr lang="en-US" sz="4100">
                <a:solidFill>
                  <a:srgbClr val="FFFFFF"/>
                </a:solidFill>
                <a:latin typeface="Canva Sans Bold"/>
                <a:ea typeface="Canva Sans Bold"/>
                <a:cs typeface="Canva Sans Bold"/>
                <a:sym typeface="Canva Sans Bold"/>
              </a:rPr>
              <a:t>Atrial Fibrillation</a:t>
            </a:r>
          </a:p>
          <a:p>
            <a:pPr algn="just" marL="885195" indent="-442598" lvl="1">
              <a:lnSpc>
                <a:spcPts val="5740"/>
              </a:lnSpc>
              <a:buFont typeface="Arial"/>
              <a:buChar char="•"/>
            </a:pPr>
            <a:r>
              <a:rPr lang="en-US" sz="4100">
                <a:solidFill>
                  <a:srgbClr val="FFFFFF"/>
                </a:solidFill>
                <a:latin typeface="Canva Sans Bold"/>
                <a:ea typeface="Canva Sans Bold"/>
                <a:cs typeface="Canva Sans Bold"/>
                <a:sym typeface="Canva Sans Bold"/>
              </a:rPr>
              <a:t>Blood Pressure</a:t>
            </a:r>
          </a:p>
          <a:p>
            <a:pPr algn="just" marL="885195" indent="-442598" lvl="1">
              <a:lnSpc>
                <a:spcPts val="5740"/>
              </a:lnSpc>
              <a:buFont typeface="Arial"/>
              <a:buChar char="•"/>
            </a:pPr>
            <a:r>
              <a:rPr lang="en-US" sz="4100">
                <a:solidFill>
                  <a:srgbClr val="FFFFFF"/>
                </a:solidFill>
                <a:latin typeface="Canva Sans Bold"/>
                <a:ea typeface="Canva Sans Bold"/>
                <a:cs typeface="Canva Sans Bold"/>
                <a:sym typeface="Canva Sans Bold"/>
              </a:rPr>
              <a:t>Obstructive sleep apnea</a:t>
            </a:r>
          </a:p>
          <a:p>
            <a:pPr algn="just" marL="885195" indent="-442598" lvl="1">
              <a:lnSpc>
                <a:spcPts val="5740"/>
              </a:lnSpc>
              <a:buFont typeface="Arial"/>
              <a:buChar char="•"/>
            </a:pPr>
            <a:r>
              <a:rPr lang="en-US" sz="4100">
                <a:solidFill>
                  <a:srgbClr val="FFFFFF"/>
                </a:solidFill>
                <a:latin typeface="Canva Sans Bold"/>
                <a:ea typeface="Canva Sans Bold"/>
                <a:cs typeface="Canva Sans Bold"/>
                <a:sym typeface="Canva Sans Bold"/>
              </a:rPr>
              <a:t>Mental  Stress Monitoring</a:t>
            </a:r>
          </a:p>
          <a:p>
            <a:pPr algn="just" marL="885195" indent="-442598" lvl="1">
              <a:lnSpc>
                <a:spcPts val="5740"/>
              </a:lnSpc>
              <a:buFont typeface="Arial"/>
              <a:buChar char="•"/>
            </a:pPr>
            <a:r>
              <a:rPr lang="en-US" sz="4100">
                <a:solidFill>
                  <a:srgbClr val="FFFFFF"/>
                </a:solidFill>
                <a:latin typeface="Canva Sans Bold"/>
                <a:ea typeface="Canva Sans Bold"/>
                <a:cs typeface="Canva Sans Bold"/>
                <a:sym typeface="Canva Sans Bold"/>
              </a:rPr>
              <a:t>Preclampsia</a:t>
            </a:r>
          </a:p>
          <a:p>
            <a:pPr algn="just" marL="885195" indent="-442598" lvl="1">
              <a:lnSpc>
                <a:spcPts val="5740"/>
              </a:lnSpc>
              <a:buFont typeface="Arial"/>
              <a:buChar char="•"/>
            </a:pPr>
            <a:r>
              <a:rPr lang="en-US" sz="4100">
                <a:solidFill>
                  <a:srgbClr val="FFFFFF"/>
                </a:solidFill>
                <a:latin typeface="Canva Sans Bold"/>
                <a:ea typeface="Canva Sans Bold"/>
                <a:cs typeface="Canva Sans Bold"/>
                <a:sym typeface="Canva Sans Bold"/>
              </a:rPr>
              <a:t>Vascular Age</a:t>
            </a:r>
          </a:p>
        </p:txBody>
      </p:sp>
    </p:spTree>
  </p:cSld>
  <p:clrMapOvr>
    <a:masterClrMapping/>
  </p:clrMapOvr>
  <p:transition spd="slow">
    <p:push dir="u"/>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Freeform 4" id="4"/>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3"/>
            <a:stretch>
              <a:fillRect l="0" t="0" r="0" b="0"/>
            </a:stretch>
          </a:blipFill>
        </p:spPr>
      </p:sp>
      <p:sp>
        <p:nvSpPr>
          <p:cNvPr name="TextBox 5" id="5"/>
          <p:cNvSpPr txBox="true"/>
          <p:nvPr/>
        </p:nvSpPr>
        <p:spPr>
          <a:xfrm rot="0">
            <a:off x="2210478" y="1859852"/>
            <a:ext cx="15048822" cy="1177290"/>
          </a:xfrm>
          <a:prstGeom prst="rect">
            <a:avLst/>
          </a:prstGeom>
        </p:spPr>
        <p:txBody>
          <a:bodyPr anchor="t" rtlCol="false" tIns="0" lIns="0" bIns="0" rIns="0">
            <a:spAutoFit/>
          </a:bodyPr>
          <a:lstStyle/>
          <a:p>
            <a:pPr algn="l">
              <a:lnSpc>
                <a:spcPts val="9660"/>
              </a:lnSpc>
            </a:pPr>
            <a:r>
              <a:rPr lang="en-US" sz="6900">
                <a:solidFill>
                  <a:srgbClr val="FFFFFF"/>
                </a:solidFill>
                <a:latin typeface="Antonio"/>
                <a:ea typeface="Antonio"/>
                <a:cs typeface="Antonio"/>
                <a:sym typeface="Antonio"/>
              </a:rPr>
              <a:t>OBJECTIVES MET ?</a:t>
            </a:r>
          </a:p>
        </p:txBody>
      </p:sp>
      <p:sp>
        <p:nvSpPr>
          <p:cNvPr name="AutoShape 6" id="6"/>
          <p:cNvSpPr/>
          <p:nvPr/>
        </p:nvSpPr>
        <p:spPr>
          <a:xfrm flipH="true" flipV="true">
            <a:off x="2497246" y="3934575"/>
            <a:ext cx="38100" cy="4114522"/>
          </a:xfrm>
          <a:prstGeom prst="line">
            <a:avLst/>
          </a:prstGeom>
          <a:ln cap="flat" w="38100">
            <a:solidFill>
              <a:srgbClr val="192253"/>
            </a:solidFill>
            <a:prstDash val="solid"/>
            <a:headEnd type="none" len="sm" w="sm"/>
            <a:tailEnd type="none" len="sm" w="sm"/>
          </a:ln>
        </p:spPr>
      </p:sp>
      <p:grpSp>
        <p:nvGrpSpPr>
          <p:cNvPr name="Group 7" id="7"/>
          <p:cNvGrpSpPr/>
          <p:nvPr/>
        </p:nvGrpSpPr>
        <p:grpSpPr>
          <a:xfrm rot="0">
            <a:off x="2271592" y="3934575"/>
            <a:ext cx="451308" cy="4513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257994" y="3722942"/>
            <a:ext cx="6888798" cy="662941"/>
          </a:xfrm>
          <a:prstGeom prst="rect">
            <a:avLst/>
          </a:prstGeom>
        </p:spPr>
        <p:txBody>
          <a:bodyPr anchor="t" rtlCol="false" tIns="0" lIns="0" bIns="0" rIns="0">
            <a:spAutoFit/>
          </a:bodyPr>
          <a:lstStyle/>
          <a:p>
            <a:pPr algn="ctr">
              <a:lnSpc>
                <a:spcPts val="5459"/>
              </a:lnSpc>
              <a:spcBef>
                <a:spcPct val="0"/>
              </a:spcBef>
            </a:pPr>
            <a:r>
              <a:rPr lang="en-US" sz="3899">
                <a:solidFill>
                  <a:srgbClr val="FFFFFF"/>
                </a:solidFill>
                <a:latin typeface="Hero"/>
                <a:ea typeface="Hero"/>
                <a:cs typeface="Hero"/>
                <a:sym typeface="Hero"/>
              </a:rPr>
              <a:t>ACQUISITION OF PPG SIGNAL</a:t>
            </a:r>
          </a:p>
        </p:txBody>
      </p:sp>
      <p:grpSp>
        <p:nvGrpSpPr>
          <p:cNvPr name="Group 11" id="11"/>
          <p:cNvGrpSpPr/>
          <p:nvPr/>
        </p:nvGrpSpPr>
        <p:grpSpPr>
          <a:xfrm rot="0">
            <a:off x="2309691" y="5143500"/>
            <a:ext cx="451308" cy="4513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222830" y="4931868"/>
            <a:ext cx="4985068" cy="662940"/>
          </a:xfrm>
          <a:prstGeom prst="rect">
            <a:avLst/>
          </a:prstGeom>
        </p:spPr>
        <p:txBody>
          <a:bodyPr anchor="t" rtlCol="false" tIns="0" lIns="0" bIns="0" rIns="0">
            <a:spAutoFit/>
          </a:bodyPr>
          <a:lstStyle/>
          <a:p>
            <a:pPr algn="ctr">
              <a:lnSpc>
                <a:spcPts val="5459"/>
              </a:lnSpc>
              <a:spcBef>
                <a:spcPct val="0"/>
              </a:spcBef>
            </a:pPr>
            <a:r>
              <a:rPr lang="en-US" sz="3900">
                <a:solidFill>
                  <a:srgbClr val="FFFFFF"/>
                </a:solidFill>
                <a:latin typeface="Hero"/>
                <a:ea typeface="Hero"/>
                <a:cs typeface="Hero"/>
                <a:sym typeface="Hero"/>
              </a:rPr>
              <a:t>SIGNAL PROCESSING</a:t>
            </a:r>
          </a:p>
        </p:txBody>
      </p:sp>
      <p:grpSp>
        <p:nvGrpSpPr>
          <p:cNvPr name="Group 15" id="15"/>
          <p:cNvGrpSpPr/>
          <p:nvPr/>
        </p:nvGrpSpPr>
        <p:grpSpPr>
          <a:xfrm rot="0">
            <a:off x="2309691" y="6356808"/>
            <a:ext cx="451308" cy="45130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3214456" y="6280608"/>
            <a:ext cx="6007418" cy="662940"/>
          </a:xfrm>
          <a:prstGeom prst="rect">
            <a:avLst/>
          </a:prstGeom>
        </p:spPr>
        <p:txBody>
          <a:bodyPr anchor="t" rtlCol="false" tIns="0" lIns="0" bIns="0" rIns="0">
            <a:spAutoFit/>
          </a:bodyPr>
          <a:lstStyle/>
          <a:p>
            <a:pPr algn="ctr">
              <a:lnSpc>
                <a:spcPts val="5459"/>
              </a:lnSpc>
              <a:spcBef>
                <a:spcPct val="0"/>
              </a:spcBef>
            </a:pPr>
            <a:r>
              <a:rPr lang="en-US" sz="3900">
                <a:solidFill>
                  <a:srgbClr val="FFFFFF"/>
                </a:solidFill>
                <a:latin typeface="Hero"/>
                <a:ea typeface="Hero"/>
                <a:cs typeface="Hero"/>
                <a:sym typeface="Hero"/>
              </a:rPr>
              <a:t>PARAMETER ESTIMATION</a:t>
            </a:r>
          </a:p>
        </p:txBody>
      </p:sp>
      <p:grpSp>
        <p:nvGrpSpPr>
          <p:cNvPr name="Group 19" id="19"/>
          <p:cNvGrpSpPr/>
          <p:nvPr/>
        </p:nvGrpSpPr>
        <p:grpSpPr>
          <a:xfrm rot="0">
            <a:off x="2309691" y="7570116"/>
            <a:ext cx="451308" cy="45130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3214456" y="7493916"/>
            <a:ext cx="3285411" cy="662940"/>
          </a:xfrm>
          <a:prstGeom prst="rect">
            <a:avLst/>
          </a:prstGeom>
        </p:spPr>
        <p:txBody>
          <a:bodyPr anchor="t" rtlCol="false" tIns="0" lIns="0" bIns="0" rIns="0">
            <a:spAutoFit/>
          </a:bodyPr>
          <a:lstStyle/>
          <a:p>
            <a:pPr algn="ctr">
              <a:lnSpc>
                <a:spcPts val="5459"/>
              </a:lnSpc>
              <a:spcBef>
                <a:spcPct val="0"/>
              </a:spcBef>
            </a:pPr>
            <a:r>
              <a:rPr lang="en-US" sz="3900">
                <a:solidFill>
                  <a:srgbClr val="FFFFFF"/>
                </a:solidFill>
                <a:latin typeface="Hero"/>
                <a:ea typeface="Hero"/>
                <a:cs typeface="Hero"/>
                <a:sym typeface="Hero"/>
              </a:rPr>
              <a: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Freeform 4" id="4"/>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3"/>
            <a:stretch>
              <a:fillRect l="0" t="0" r="0" b="0"/>
            </a:stretch>
          </a:blipFill>
        </p:spPr>
      </p:sp>
      <p:sp>
        <p:nvSpPr>
          <p:cNvPr name="Freeform 5" id="5"/>
          <p:cNvSpPr/>
          <p:nvPr/>
        </p:nvSpPr>
        <p:spPr>
          <a:xfrm flipH="false" flipV="false" rot="0">
            <a:off x="2588263" y="3267716"/>
            <a:ext cx="13974450" cy="6166226"/>
          </a:xfrm>
          <a:custGeom>
            <a:avLst/>
            <a:gdLst/>
            <a:ahLst/>
            <a:cxnLst/>
            <a:rect r="r" b="b" t="t" l="l"/>
            <a:pathLst>
              <a:path h="6166226" w="13974450">
                <a:moveTo>
                  <a:pt x="0" y="0"/>
                </a:moveTo>
                <a:lnTo>
                  <a:pt x="13974450" y="0"/>
                </a:lnTo>
                <a:lnTo>
                  <a:pt x="13974450" y="6166226"/>
                </a:lnTo>
                <a:lnTo>
                  <a:pt x="0" y="6166226"/>
                </a:lnTo>
                <a:lnTo>
                  <a:pt x="0" y="0"/>
                </a:lnTo>
                <a:close/>
              </a:path>
            </a:pathLst>
          </a:custGeom>
          <a:blipFill>
            <a:blip r:embed="rId4"/>
            <a:stretch>
              <a:fillRect l="0" t="0" r="0" b="0"/>
            </a:stretch>
          </a:blipFill>
        </p:spPr>
      </p:sp>
      <p:sp>
        <p:nvSpPr>
          <p:cNvPr name="TextBox 6" id="6"/>
          <p:cNvSpPr txBox="true"/>
          <p:nvPr/>
        </p:nvSpPr>
        <p:spPr>
          <a:xfrm rot="0">
            <a:off x="3894182" y="1434286"/>
            <a:ext cx="1136261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Antonio Bold"/>
                <a:ea typeface="Antonio Bold"/>
                <a:cs typeface="Antonio Bold"/>
                <a:sym typeface="Antonio Bold"/>
              </a:rPr>
              <a:t>We have come this far!!!!!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Freeform 4" id="4"/>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3"/>
            <a:stretch>
              <a:fillRect l="0" t="0" r="0" b="0"/>
            </a:stretch>
          </a:blipFill>
        </p:spPr>
      </p:sp>
      <p:sp>
        <p:nvSpPr>
          <p:cNvPr name="Freeform 5" id="5"/>
          <p:cNvSpPr/>
          <p:nvPr/>
        </p:nvSpPr>
        <p:spPr>
          <a:xfrm flipH="false" flipV="false" rot="0">
            <a:off x="5099963" y="4149361"/>
            <a:ext cx="8744286" cy="3411795"/>
          </a:xfrm>
          <a:custGeom>
            <a:avLst/>
            <a:gdLst/>
            <a:ahLst/>
            <a:cxnLst/>
            <a:rect r="r" b="b" t="t" l="l"/>
            <a:pathLst>
              <a:path h="3411795" w="8744286">
                <a:moveTo>
                  <a:pt x="0" y="0"/>
                </a:moveTo>
                <a:lnTo>
                  <a:pt x="8744286" y="0"/>
                </a:lnTo>
                <a:lnTo>
                  <a:pt x="8744286" y="3411795"/>
                </a:lnTo>
                <a:lnTo>
                  <a:pt x="0" y="3411795"/>
                </a:lnTo>
                <a:lnTo>
                  <a:pt x="0" y="0"/>
                </a:lnTo>
                <a:close/>
              </a:path>
            </a:pathLst>
          </a:custGeom>
          <a:blipFill>
            <a:blip r:embed="rId4"/>
            <a:stretch>
              <a:fillRect l="0" t="-1788" r="0" b="-1788"/>
            </a:stretch>
          </a:blipFill>
        </p:spPr>
      </p:sp>
      <p:sp>
        <p:nvSpPr>
          <p:cNvPr name="TextBox 6" id="6"/>
          <p:cNvSpPr txBox="true"/>
          <p:nvPr/>
        </p:nvSpPr>
        <p:spPr>
          <a:xfrm rot="0">
            <a:off x="0" y="2016646"/>
            <a:ext cx="18288000" cy="1302519"/>
          </a:xfrm>
          <a:prstGeom prst="rect">
            <a:avLst/>
          </a:prstGeom>
        </p:spPr>
        <p:txBody>
          <a:bodyPr anchor="t" rtlCol="false" tIns="0" lIns="0" bIns="0" rIns="0">
            <a:spAutoFit/>
          </a:bodyPr>
          <a:lstStyle/>
          <a:p>
            <a:pPr algn="ctr">
              <a:lnSpc>
                <a:spcPts val="10632"/>
              </a:lnSpc>
            </a:pPr>
            <a:r>
              <a:rPr lang="en-US" sz="7594">
                <a:solidFill>
                  <a:srgbClr val="FFFFFF"/>
                </a:solidFill>
                <a:latin typeface="Antonio"/>
                <a:ea typeface="Antonio"/>
                <a:cs typeface="Antonio"/>
                <a:sym typeface="Antonio"/>
              </a:rPr>
              <a:t>WE WANT THIS TO BE OUR DEBUT PRODUCT</a:t>
            </a:r>
          </a:p>
        </p:txBody>
      </p:sp>
      <p:sp>
        <p:nvSpPr>
          <p:cNvPr name="TextBox 7" id="7"/>
          <p:cNvSpPr txBox="true"/>
          <p:nvPr/>
        </p:nvSpPr>
        <p:spPr>
          <a:xfrm rot="0">
            <a:off x="10466347" y="7844531"/>
            <a:ext cx="16563969" cy="1301446"/>
          </a:xfrm>
          <a:prstGeom prst="rect">
            <a:avLst/>
          </a:prstGeom>
        </p:spPr>
        <p:txBody>
          <a:bodyPr anchor="t" rtlCol="false" tIns="0" lIns="0" bIns="0" rIns="0">
            <a:spAutoFit/>
          </a:bodyPr>
          <a:lstStyle/>
          <a:p>
            <a:pPr algn="l">
              <a:lnSpc>
                <a:spcPts val="10632"/>
              </a:lnSpc>
            </a:pPr>
            <a:r>
              <a:rPr lang="en-US" sz="7594">
                <a:solidFill>
                  <a:srgbClr val="FFFFFF"/>
                </a:solidFill>
                <a:latin typeface="Antonio"/>
                <a:ea typeface="Antonio"/>
                <a:cs typeface="Antonio"/>
                <a:sym typeface="Antonio"/>
              </a:rPr>
              <a:t>POSSIBLY IN 2027!!!</a:t>
            </a:r>
          </a:p>
        </p:txBody>
      </p:sp>
      <p:sp>
        <p:nvSpPr>
          <p:cNvPr name="Freeform 8" id="8"/>
          <p:cNvSpPr/>
          <p:nvPr/>
        </p:nvSpPr>
        <p:spPr>
          <a:xfrm flipH="false" flipV="false" rot="0">
            <a:off x="11356525" y="6628694"/>
            <a:ext cx="2234061" cy="700393"/>
          </a:xfrm>
          <a:custGeom>
            <a:avLst/>
            <a:gdLst/>
            <a:ahLst/>
            <a:cxnLst/>
            <a:rect r="r" b="b" t="t" l="l"/>
            <a:pathLst>
              <a:path h="700393" w="2234061">
                <a:moveTo>
                  <a:pt x="0" y="0"/>
                </a:moveTo>
                <a:lnTo>
                  <a:pt x="2234061" y="0"/>
                </a:lnTo>
                <a:lnTo>
                  <a:pt x="2234061" y="700393"/>
                </a:lnTo>
                <a:lnTo>
                  <a:pt x="0" y="700393"/>
                </a:lnTo>
                <a:lnTo>
                  <a:pt x="0" y="0"/>
                </a:lnTo>
                <a:close/>
              </a:path>
            </a:pathLst>
          </a:custGeom>
          <a:blipFill>
            <a:blip r:embed="rId3"/>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Freeform 4" id="4"/>
          <p:cNvSpPr/>
          <p:nvPr/>
        </p:nvSpPr>
        <p:spPr>
          <a:xfrm flipH="false" flipV="false" rot="0">
            <a:off x="16080422" y="5143500"/>
            <a:ext cx="542617" cy="542617"/>
          </a:xfrm>
          <a:custGeom>
            <a:avLst/>
            <a:gdLst/>
            <a:ahLst/>
            <a:cxnLst/>
            <a:rect r="r" b="b" t="t" l="l"/>
            <a:pathLst>
              <a:path h="542617" w="542617">
                <a:moveTo>
                  <a:pt x="0" y="0"/>
                </a:moveTo>
                <a:lnTo>
                  <a:pt x="542618" y="0"/>
                </a:lnTo>
                <a:lnTo>
                  <a:pt x="542618" y="542617"/>
                </a:lnTo>
                <a:lnTo>
                  <a:pt x="0" y="542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94215" y="5244875"/>
            <a:ext cx="326853" cy="328046"/>
          </a:xfrm>
          <a:custGeom>
            <a:avLst/>
            <a:gdLst/>
            <a:ahLst/>
            <a:cxnLst/>
            <a:rect r="r" b="b" t="t" l="l"/>
            <a:pathLst>
              <a:path h="328046" w="326853">
                <a:moveTo>
                  <a:pt x="0" y="0"/>
                </a:moveTo>
                <a:lnTo>
                  <a:pt x="326853" y="0"/>
                </a:lnTo>
                <a:lnTo>
                  <a:pt x="326853" y="328046"/>
                </a:lnTo>
                <a:lnTo>
                  <a:pt x="0" y="3280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080422" y="6693186"/>
            <a:ext cx="542617" cy="542617"/>
          </a:xfrm>
          <a:custGeom>
            <a:avLst/>
            <a:gdLst/>
            <a:ahLst/>
            <a:cxnLst/>
            <a:rect r="r" b="b" t="t" l="l"/>
            <a:pathLst>
              <a:path h="542617" w="542617">
                <a:moveTo>
                  <a:pt x="0" y="0"/>
                </a:moveTo>
                <a:lnTo>
                  <a:pt x="542618" y="0"/>
                </a:lnTo>
                <a:lnTo>
                  <a:pt x="542618" y="542617"/>
                </a:lnTo>
                <a:lnTo>
                  <a:pt x="0" y="542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41926" y="6784773"/>
            <a:ext cx="261943" cy="359442"/>
          </a:xfrm>
          <a:custGeom>
            <a:avLst/>
            <a:gdLst/>
            <a:ahLst/>
            <a:cxnLst/>
            <a:rect r="r" b="b" t="t" l="l"/>
            <a:pathLst>
              <a:path h="359442" w="261943">
                <a:moveTo>
                  <a:pt x="0" y="0"/>
                </a:moveTo>
                <a:lnTo>
                  <a:pt x="261943" y="0"/>
                </a:lnTo>
                <a:lnTo>
                  <a:pt x="261943" y="359442"/>
                </a:lnTo>
                <a:lnTo>
                  <a:pt x="0" y="3594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080422" y="5902918"/>
            <a:ext cx="542617" cy="542617"/>
          </a:xfrm>
          <a:custGeom>
            <a:avLst/>
            <a:gdLst/>
            <a:ahLst/>
            <a:cxnLst/>
            <a:rect r="r" b="b" t="t" l="l"/>
            <a:pathLst>
              <a:path h="542617" w="542617">
                <a:moveTo>
                  <a:pt x="0" y="0"/>
                </a:moveTo>
                <a:lnTo>
                  <a:pt x="542618" y="0"/>
                </a:lnTo>
                <a:lnTo>
                  <a:pt x="542618" y="542618"/>
                </a:lnTo>
                <a:lnTo>
                  <a:pt x="0" y="542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198118" y="6056085"/>
            <a:ext cx="307226" cy="236284"/>
          </a:xfrm>
          <a:custGeom>
            <a:avLst/>
            <a:gdLst/>
            <a:ahLst/>
            <a:cxnLst/>
            <a:rect r="r" b="b" t="t" l="l"/>
            <a:pathLst>
              <a:path h="236284" w="307226">
                <a:moveTo>
                  <a:pt x="0" y="0"/>
                </a:moveTo>
                <a:lnTo>
                  <a:pt x="307226" y="0"/>
                </a:lnTo>
                <a:lnTo>
                  <a:pt x="307226" y="236284"/>
                </a:lnTo>
                <a:lnTo>
                  <a:pt x="0" y="2362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080422" y="7483453"/>
            <a:ext cx="497226" cy="497226"/>
          </a:xfrm>
          <a:custGeom>
            <a:avLst/>
            <a:gdLst/>
            <a:ahLst/>
            <a:cxnLst/>
            <a:rect r="r" b="b" t="t" l="l"/>
            <a:pathLst>
              <a:path h="497226" w="497226">
                <a:moveTo>
                  <a:pt x="0" y="0"/>
                </a:moveTo>
                <a:lnTo>
                  <a:pt x="497226" y="0"/>
                </a:lnTo>
                <a:lnTo>
                  <a:pt x="497226" y="497226"/>
                </a:lnTo>
                <a:lnTo>
                  <a:pt x="0" y="497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6216791" y="7564699"/>
            <a:ext cx="224489" cy="344705"/>
          </a:xfrm>
          <a:custGeom>
            <a:avLst/>
            <a:gdLst/>
            <a:ahLst/>
            <a:cxnLst/>
            <a:rect r="r" b="b" t="t" l="l"/>
            <a:pathLst>
              <a:path h="344705" w="224489">
                <a:moveTo>
                  <a:pt x="0" y="0"/>
                </a:moveTo>
                <a:lnTo>
                  <a:pt x="224489" y="0"/>
                </a:lnTo>
                <a:lnTo>
                  <a:pt x="224489" y="344705"/>
                </a:lnTo>
                <a:lnTo>
                  <a:pt x="0" y="3447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2" id="12"/>
          <p:cNvGrpSpPr/>
          <p:nvPr/>
        </p:nvGrpSpPr>
        <p:grpSpPr>
          <a:xfrm rot="0">
            <a:off x="2381579" y="2372079"/>
            <a:ext cx="14241460" cy="2228496"/>
            <a:chOff x="0" y="0"/>
            <a:chExt cx="3750837" cy="586929"/>
          </a:xfrm>
        </p:grpSpPr>
        <p:sp>
          <p:nvSpPr>
            <p:cNvPr name="Freeform 13" id="13"/>
            <p:cNvSpPr/>
            <p:nvPr/>
          </p:nvSpPr>
          <p:spPr>
            <a:xfrm flipH="false" flipV="false" rot="0">
              <a:off x="0" y="0"/>
              <a:ext cx="3750837" cy="586929"/>
            </a:xfrm>
            <a:custGeom>
              <a:avLst/>
              <a:gdLst/>
              <a:ahLst/>
              <a:cxnLst/>
              <a:rect r="r" b="b" t="t" l="l"/>
              <a:pathLst>
                <a:path h="586929" w="3750837">
                  <a:moveTo>
                    <a:pt x="0" y="0"/>
                  </a:moveTo>
                  <a:lnTo>
                    <a:pt x="3750837" y="0"/>
                  </a:lnTo>
                  <a:lnTo>
                    <a:pt x="3750837" y="586929"/>
                  </a:lnTo>
                  <a:lnTo>
                    <a:pt x="0" y="586929"/>
                  </a:lnTo>
                  <a:close/>
                </a:path>
              </a:pathLst>
            </a:custGeom>
            <a:solidFill>
              <a:srgbClr val="000000">
                <a:alpha val="0"/>
              </a:srgbClr>
            </a:solidFill>
            <a:ln w="38100" cap="sq">
              <a:solidFill>
                <a:srgbClr val="F5F5F5"/>
              </a:solidFill>
              <a:prstDash val="solid"/>
              <a:miter/>
            </a:ln>
          </p:spPr>
        </p:sp>
        <p:sp>
          <p:nvSpPr>
            <p:cNvPr name="TextBox 14" id="14"/>
            <p:cNvSpPr txBox="true"/>
            <p:nvPr/>
          </p:nvSpPr>
          <p:spPr>
            <a:xfrm>
              <a:off x="0" y="-28575"/>
              <a:ext cx="3750837" cy="615504"/>
            </a:xfrm>
            <a:prstGeom prst="rect">
              <a:avLst/>
            </a:prstGeom>
          </p:spPr>
          <p:txBody>
            <a:bodyPr anchor="ctr" rtlCol="false" tIns="50800" lIns="50800" bIns="50800" rIns="50800"/>
            <a:lstStyle/>
            <a:p>
              <a:pPr algn="ctr">
                <a:lnSpc>
                  <a:spcPts val="1869"/>
                </a:lnSpc>
              </a:pPr>
            </a:p>
          </p:txBody>
        </p:sp>
      </p:grpSp>
      <p:sp>
        <p:nvSpPr>
          <p:cNvPr name="TextBox 15" id="15"/>
          <p:cNvSpPr txBox="true"/>
          <p:nvPr/>
        </p:nvSpPr>
        <p:spPr>
          <a:xfrm rot="0">
            <a:off x="1908913" y="2657017"/>
            <a:ext cx="14285302" cy="1715770"/>
          </a:xfrm>
          <a:prstGeom prst="rect">
            <a:avLst/>
          </a:prstGeom>
        </p:spPr>
        <p:txBody>
          <a:bodyPr anchor="t" rtlCol="false" tIns="0" lIns="0" bIns="0" rIns="0">
            <a:spAutoFit/>
          </a:bodyPr>
          <a:lstStyle/>
          <a:p>
            <a:pPr algn="r">
              <a:lnSpc>
                <a:spcPts val="6710"/>
              </a:lnSpc>
            </a:pPr>
            <a:r>
              <a:rPr lang="en-US" sz="6100" spc="244">
                <a:solidFill>
                  <a:srgbClr val="FFFFFF"/>
                </a:solidFill>
                <a:latin typeface="Open Sauce Medium"/>
                <a:ea typeface="Open Sauce Medium"/>
                <a:cs typeface="Open Sauce Medium"/>
                <a:sym typeface="Open Sauce Medium"/>
              </a:rPr>
              <a:t>REACH US FOR COLLABORATION AND JOB OPPURTUNITIES</a:t>
            </a:r>
          </a:p>
        </p:txBody>
      </p:sp>
      <p:sp>
        <p:nvSpPr>
          <p:cNvPr name="TextBox 16" id="16"/>
          <p:cNvSpPr txBox="true"/>
          <p:nvPr/>
        </p:nvSpPr>
        <p:spPr>
          <a:xfrm rot="0">
            <a:off x="10946611" y="5197421"/>
            <a:ext cx="4929265" cy="318903"/>
          </a:xfrm>
          <a:prstGeom prst="rect">
            <a:avLst/>
          </a:prstGeom>
        </p:spPr>
        <p:txBody>
          <a:bodyPr anchor="t" rtlCol="false" tIns="0" lIns="0" bIns="0" rIns="0">
            <a:spAutoFit/>
          </a:bodyPr>
          <a:lstStyle/>
          <a:p>
            <a:pPr algn="r">
              <a:lnSpc>
                <a:spcPts val="2046"/>
              </a:lnSpc>
            </a:pPr>
            <a:r>
              <a:rPr lang="en-US" sz="1860" spc="158">
                <a:solidFill>
                  <a:srgbClr val="FFFFFF"/>
                </a:solidFill>
                <a:latin typeface="Agrandir Narrow Bold"/>
                <a:ea typeface="Agrandir Narrow Bold"/>
                <a:cs typeface="Agrandir Narrow Bold"/>
                <a:sym typeface="Agrandir Narrow Bold"/>
              </a:rPr>
              <a:t>cardiocare@gmail.com</a:t>
            </a:r>
          </a:p>
        </p:txBody>
      </p:sp>
      <p:sp>
        <p:nvSpPr>
          <p:cNvPr name="TextBox 17" id="17"/>
          <p:cNvSpPr txBox="true"/>
          <p:nvPr/>
        </p:nvSpPr>
        <p:spPr>
          <a:xfrm rot="0">
            <a:off x="12382814" y="5952332"/>
            <a:ext cx="3498499"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ea typeface="Agrandir Narrow Bold"/>
                <a:cs typeface="Agrandir Narrow Bold"/>
                <a:sym typeface="Agrandir Narrow Bold"/>
              </a:rPr>
              <a:t>cardiocare@gmail.com</a:t>
            </a:r>
          </a:p>
        </p:txBody>
      </p:sp>
      <p:sp>
        <p:nvSpPr>
          <p:cNvPr name="TextBox 18" id="18"/>
          <p:cNvSpPr txBox="true"/>
          <p:nvPr/>
        </p:nvSpPr>
        <p:spPr>
          <a:xfrm rot="0">
            <a:off x="13131351" y="6747705"/>
            <a:ext cx="2744525"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ea typeface="Agrandir Narrow Bold"/>
                <a:cs typeface="Agrandir Narrow Bold"/>
                <a:sym typeface="Agrandir Narrow Bold"/>
              </a:rPr>
              <a:t>9962367035</a:t>
            </a:r>
          </a:p>
        </p:txBody>
      </p:sp>
      <p:sp>
        <p:nvSpPr>
          <p:cNvPr name="TextBox 19" id="19"/>
          <p:cNvSpPr txBox="true"/>
          <p:nvPr/>
        </p:nvSpPr>
        <p:spPr>
          <a:xfrm rot="0">
            <a:off x="10946611" y="7463937"/>
            <a:ext cx="4934702"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ea typeface="Agrandir Narrow Bold"/>
                <a:cs typeface="Agrandir Narrow Bold"/>
                <a:sym typeface="Agrandir Narrow Bold"/>
              </a:rPr>
              <a:t>Chennai, Tamil Nadu, India</a:t>
            </a:r>
          </a:p>
        </p:txBody>
      </p:sp>
      <p:sp>
        <p:nvSpPr>
          <p:cNvPr name="Freeform 20" id="20"/>
          <p:cNvSpPr/>
          <p:nvPr/>
        </p:nvSpPr>
        <p:spPr>
          <a:xfrm flipH="false" flipV="false" rot="0">
            <a:off x="11330898" y="465307"/>
            <a:ext cx="5292142" cy="1659123"/>
          </a:xfrm>
          <a:custGeom>
            <a:avLst/>
            <a:gdLst/>
            <a:ahLst/>
            <a:cxnLst/>
            <a:rect r="r" b="b" t="t" l="l"/>
            <a:pathLst>
              <a:path h="1659123" w="5292142">
                <a:moveTo>
                  <a:pt x="0" y="0"/>
                </a:moveTo>
                <a:lnTo>
                  <a:pt x="5292142" y="0"/>
                </a:lnTo>
                <a:lnTo>
                  <a:pt x="5292142" y="1659122"/>
                </a:lnTo>
                <a:lnTo>
                  <a:pt x="0" y="1659122"/>
                </a:lnTo>
                <a:lnTo>
                  <a:pt x="0" y="0"/>
                </a:lnTo>
                <a:close/>
              </a:path>
            </a:pathLst>
          </a:custGeom>
          <a:blipFill>
            <a:blip r:embed="rId1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6527" y="-3120592"/>
            <a:ext cx="17663898" cy="15676014"/>
            <a:chOff x="0" y="0"/>
            <a:chExt cx="915872" cy="812800"/>
          </a:xfrm>
        </p:grpSpPr>
        <p:sp>
          <p:nvSpPr>
            <p:cNvPr name="Freeform 3" id="3"/>
            <p:cNvSpPr/>
            <p:nvPr/>
          </p:nvSpPr>
          <p:spPr>
            <a:xfrm flipH="false" flipV="false" rot="0">
              <a:off x="0" y="0"/>
              <a:ext cx="915872" cy="812800"/>
            </a:xfrm>
            <a:custGeom>
              <a:avLst/>
              <a:gdLst/>
              <a:ahLst/>
              <a:cxnLst/>
              <a:rect r="r" b="b" t="t" l="l"/>
              <a:pathLst>
                <a:path h="812800" w="915872">
                  <a:moveTo>
                    <a:pt x="305455" y="793731"/>
                  </a:moveTo>
                  <a:cubicBezTo>
                    <a:pt x="352410" y="805245"/>
                    <a:pt x="405791" y="812800"/>
                    <a:pt x="458182" y="812800"/>
                  </a:cubicBezTo>
                  <a:cubicBezTo>
                    <a:pt x="510576" y="812800"/>
                    <a:pt x="560991" y="806323"/>
                    <a:pt x="607450" y="794809"/>
                  </a:cubicBezTo>
                  <a:cubicBezTo>
                    <a:pt x="608440" y="794450"/>
                    <a:pt x="609428" y="794450"/>
                    <a:pt x="610416" y="794090"/>
                  </a:cubicBezTo>
                  <a:cubicBezTo>
                    <a:pt x="784891" y="748035"/>
                    <a:pt x="913401" y="626421"/>
                    <a:pt x="915872" y="484298"/>
                  </a:cubicBezTo>
                  <a:lnTo>
                    <a:pt x="915872" y="0"/>
                  </a:lnTo>
                  <a:lnTo>
                    <a:pt x="0" y="0"/>
                  </a:lnTo>
                  <a:lnTo>
                    <a:pt x="0" y="483939"/>
                  </a:lnTo>
                  <a:cubicBezTo>
                    <a:pt x="2471" y="627140"/>
                    <a:pt x="129003" y="748755"/>
                    <a:pt x="305455" y="793731"/>
                  </a:cubicBezTo>
                  <a:close/>
                </a:path>
              </a:pathLst>
            </a:custGeom>
            <a:solidFill>
              <a:srgbClr val="254E9D"/>
            </a:solidFill>
          </p:spPr>
        </p:sp>
        <p:sp>
          <p:nvSpPr>
            <p:cNvPr name="TextBox 4" id="4"/>
            <p:cNvSpPr txBox="true"/>
            <p:nvPr/>
          </p:nvSpPr>
          <p:spPr>
            <a:xfrm>
              <a:off x="0" y="-38100"/>
              <a:ext cx="915872"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4102" y="2122777"/>
            <a:ext cx="6368381" cy="8164223"/>
            <a:chOff x="0" y="0"/>
            <a:chExt cx="1677269" cy="2150248"/>
          </a:xfrm>
        </p:grpSpPr>
        <p:sp>
          <p:nvSpPr>
            <p:cNvPr name="Freeform 6" id="6"/>
            <p:cNvSpPr/>
            <p:nvPr/>
          </p:nvSpPr>
          <p:spPr>
            <a:xfrm flipH="false" flipV="false" rot="0">
              <a:off x="0" y="0"/>
              <a:ext cx="1677269" cy="2150248"/>
            </a:xfrm>
            <a:custGeom>
              <a:avLst/>
              <a:gdLst/>
              <a:ahLst/>
              <a:cxnLst/>
              <a:rect r="r" b="b" t="t" l="l"/>
              <a:pathLst>
                <a:path h="2150248" w="1677269">
                  <a:moveTo>
                    <a:pt x="0" y="0"/>
                  </a:moveTo>
                  <a:lnTo>
                    <a:pt x="1677269" y="0"/>
                  </a:lnTo>
                  <a:lnTo>
                    <a:pt x="1677269" y="2150248"/>
                  </a:lnTo>
                  <a:lnTo>
                    <a:pt x="0" y="2150248"/>
                  </a:lnTo>
                  <a:close/>
                </a:path>
              </a:pathLst>
            </a:custGeom>
            <a:solidFill>
              <a:srgbClr val="254E9D"/>
            </a:solidFill>
          </p:spPr>
        </p:sp>
        <p:sp>
          <p:nvSpPr>
            <p:cNvPr name="TextBox 7" id="7"/>
            <p:cNvSpPr txBox="true"/>
            <p:nvPr/>
          </p:nvSpPr>
          <p:spPr>
            <a:xfrm>
              <a:off x="0" y="-38100"/>
              <a:ext cx="1677269" cy="21883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0" y="2800473"/>
            <a:ext cx="624102" cy="4686054"/>
            <a:chOff x="0" y="0"/>
            <a:chExt cx="164373" cy="1234187"/>
          </a:xfrm>
        </p:grpSpPr>
        <p:sp>
          <p:nvSpPr>
            <p:cNvPr name="Freeform 9" id="9"/>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0" id="10"/>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398831" y="8781246"/>
            <a:ext cx="6519036" cy="954108"/>
            <a:chOff x="0" y="0"/>
            <a:chExt cx="1716948" cy="251288"/>
          </a:xfrm>
        </p:grpSpPr>
        <p:sp>
          <p:nvSpPr>
            <p:cNvPr name="Freeform 12" id="12"/>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3" id="13"/>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65187" y="8806992"/>
            <a:ext cx="451308" cy="4513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290641" y="8806992"/>
            <a:ext cx="451308" cy="45130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016096" y="8806992"/>
            <a:ext cx="451308" cy="45130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3741550" y="8806992"/>
            <a:ext cx="451308" cy="45130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565187" y="4432423"/>
            <a:ext cx="3086100" cy="3597583"/>
            <a:chOff x="0" y="0"/>
            <a:chExt cx="812800" cy="947511"/>
          </a:xfrm>
        </p:grpSpPr>
        <p:sp>
          <p:nvSpPr>
            <p:cNvPr name="Freeform 27" id="27"/>
            <p:cNvSpPr/>
            <p:nvPr/>
          </p:nvSpPr>
          <p:spPr>
            <a:xfrm flipH="false" flipV="false" rot="0">
              <a:off x="0" y="0"/>
              <a:ext cx="812800" cy="947511"/>
            </a:xfrm>
            <a:custGeom>
              <a:avLst/>
              <a:gdLst/>
              <a:ahLst/>
              <a:cxnLst/>
              <a:rect r="r" b="b" t="t" l="l"/>
              <a:pathLst>
                <a:path h="947511" w="812800">
                  <a:moveTo>
                    <a:pt x="127941" y="0"/>
                  </a:moveTo>
                  <a:lnTo>
                    <a:pt x="684859" y="0"/>
                  </a:lnTo>
                  <a:cubicBezTo>
                    <a:pt x="718791" y="0"/>
                    <a:pt x="751333" y="13479"/>
                    <a:pt x="775327" y="37473"/>
                  </a:cubicBezTo>
                  <a:cubicBezTo>
                    <a:pt x="799321" y="61467"/>
                    <a:pt x="812800" y="94009"/>
                    <a:pt x="812800" y="127941"/>
                  </a:cubicBezTo>
                  <a:lnTo>
                    <a:pt x="812800" y="819571"/>
                  </a:lnTo>
                  <a:cubicBezTo>
                    <a:pt x="812800" y="853503"/>
                    <a:pt x="799321" y="886045"/>
                    <a:pt x="775327" y="910038"/>
                  </a:cubicBezTo>
                  <a:cubicBezTo>
                    <a:pt x="751333" y="934032"/>
                    <a:pt x="718791" y="947511"/>
                    <a:pt x="684859" y="947511"/>
                  </a:cubicBezTo>
                  <a:lnTo>
                    <a:pt x="127941" y="947511"/>
                  </a:lnTo>
                  <a:cubicBezTo>
                    <a:pt x="94009" y="947511"/>
                    <a:pt x="61467" y="934032"/>
                    <a:pt x="37473" y="910038"/>
                  </a:cubicBezTo>
                  <a:cubicBezTo>
                    <a:pt x="13479" y="886045"/>
                    <a:pt x="0" y="853503"/>
                    <a:pt x="0" y="819571"/>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28" id="28"/>
            <p:cNvSpPr txBox="true"/>
            <p:nvPr/>
          </p:nvSpPr>
          <p:spPr>
            <a:xfrm>
              <a:off x="0" y="-38100"/>
              <a:ext cx="812800" cy="985611"/>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5331851" y="4432423"/>
            <a:ext cx="3086100" cy="3597583"/>
            <a:chOff x="0" y="0"/>
            <a:chExt cx="812800" cy="947511"/>
          </a:xfrm>
        </p:grpSpPr>
        <p:sp>
          <p:nvSpPr>
            <p:cNvPr name="Freeform 30" id="30"/>
            <p:cNvSpPr/>
            <p:nvPr/>
          </p:nvSpPr>
          <p:spPr>
            <a:xfrm flipH="false" flipV="false" rot="0">
              <a:off x="0" y="0"/>
              <a:ext cx="812800" cy="947511"/>
            </a:xfrm>
            <a:custGeom>
              <a:avLst/>
              <a:gdLst/>
              <a:ahLst/>
              <a:cxnLst/>
              <a:rect r="r" b="b" t="t" l="l"/>
              <a:pathLst>
                <a:path h="947511" w="812800">
                  <a:moveTo>
                    <a:pt x="127941" y="0"/>
                  </a:moveTo>
                  <a:lnTo>
                    <a:pt x="684859" y="0"/>
                  </a:lnTo>
                  <a:cubicBezTo>
                    <a:pt x="718791" y="0"/>
                    <a:pt x="751333" y="13479"/>
                    <a:pt x="775327" y="37473"/>
                  </a:cubicBezTo>
                  <a:cubicBezTo>
                    <a:pt x="799321" y="61467"/>
                    <a:pt x="812800" y="94009"/>
                    <a:pt x="812800" y="127941"/>
                  </a:cubicBezTo>
                  <a:lnTo>
                    <a:pt x="812800" y="819571"/>
                  </a:lnTo>
                  <a:cubicBezTo>
                    <a:pt x="812800" y="853503"/>
                    <a:pt x="799321" y="886045"/>
                    <a:pt x="775327" y="910038"/>
                  </a:cubicBezTo>
                  <a:cubicBezTo>
                    <a:pt x="751333" y="934032"/>
                    <a:pt x="718791" y="947511"/>
                    <a:pt x="684859" y="947511"/>
                  </a:cubicBezTo>
                  <a:lnTo>
                    <a:pt x="127941" y="947511"/>
                  </a:lnTo>
                  <a:cubicBezTo>
                    <a:pt x="94009" y="947511"/>
                    <a:pt x="61467" y="934032"/>
                    <a:pt x="37473" y="910038"/>
                  </a:cubicBezTo>
                  <a:cubicBezTo>
                    <a:pt x="13479" y="886045"/>
                    <a:pt x="0" y="853503"/>
                    <a:pt x="0" y="819571"/>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31" id="31"/>
            <p:cNvSpPr txBox="true"/>
            <p:nvPr/>
          </p:nvSpPr>
          <p:spPr>
            <a:xfrm>
              <a:off x="0" y="-38100"/>
              <a:ext cx="812800" cy="985611"/>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9098515" y="4432423"/>
            <a:ext cx="3086100" cy="3597583"/>
            <a:chOff x="0" y="0"/>
            <a:chExt cx="812800" cy="947511"/>
          </a:xfrm>
        </p:grpSpPr>
        <p:sp>
          <p:nvSpPr>
            <p:cNvPr name="Freeform 33" id="33"/>
            <p:cNvSpPr/>
            <p:nvPr/>
          </p:nvSpPr>
          <p:spPr>
            <a:xfrm flipH="false" flipV="false" rot="0">
              <a:off x="0" y="0"/>
              <a:ext cx="812800" cy="947511"/>
            </a:xfrm>
            <a:custGeom>
              <a:avLst/>
              <a:gdLst/>
              <a:ahLst/>
              <a:cxnLst/>
              <a:rect r="r" b="b" t="t" l="l"/>
              <a:pathLst>
                <a:path h="947511" w="812800">
                  <a:moveTo>
                    <a:pt x="127941" y="0"/>
                  </a:moveTo>
                  <a:lnTo>
                    <a:pt x="684859" y="0"/>
                  </a:lnTo>
                  <a:cubicBezTo>
                    <a:pt x="718791" y="0"/>
                    <a:pt x="751333" y="13479"/>
                    <a:pt x="775327" y="37473"/>
                  </a:cubicBezTo>
                  <a:cubicBezTo>
                    <a:pt x="799321" y="61467"/>
                    <a:pt x="812800" y="94009"/>
                    <a:pt x="812800" y="127941"/>
                  </a:cubicBezTo>
                  <a:lnTo>
                    <a:pt x="812800" y="819571"/>
                  </a:lnTo>
                  <a:cubicBezTo>
                    <a:pt x="812800" y="853503"/>
                    <a:pt x="799321" y="886045"/>
                    <a:pt x="775327" y="910038"/>
                  </a:cubicBezTo>
                  <a:cubicBezTo>
                    <a:pt x="751333" y="934032"/>
                    <a:pt x="718791" y="947511"/>
                    <a:pt x="684859" y="947511"/>
                  </a:cubicBezTo>
                  <a:lnTo>
                    <a:pt x="127941" y="947511"/>
                  </a:lnTo>
                  <a:cubicBezTo>
                    <a:pt x="94009" y="947511"/>
                    <a:pt x="61467" y="934032"/>
                    <a:pt x="37473" y="910038"/>
                  </a:cubicBezTo>
                  <a:cubicBezTo>
                    <a:pt x="13479" y="886045"/>
                    <a:pt x="0" y="853503"/>
                    <a:pt x="0" y="819571"/>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34" id="34"/>
            <p:cNvSpPr txBox="true"/>
            <p:nvPr/>
          </p:nvSpPr>
          <p:spPr>
            <a:xfrm>
              <a:off x="0" y="-38100"/>
              <a:ext cx="812800" cy="985611"/>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123232" y="5718810"/>
            <a:ext cx="883910" cy="88391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4889896" y="5718810"/>
            <a:ext cx="883910" cy="88391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8656560" y="5718810"/>
            <a:ext cx="883910" cy="883910"/>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44" id="44"/>
          <p:cNvSpPr/>
          <p:nvPr/>
        </p:nvSpPr>
        <p:spPr>
          <a:xfrm flipH="false" flipV="false" rot="0">
            <a:off x="12917288" y="6938191"/>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5" id="45"/>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4"/>
            <a:stretch>
              <a:fillRect l="0" t="0" r="0" b="0"/>
            </a:stretch>
          </a:blipFill>
        </p:spPr>
      </p:sp>
      <p:sp>
        <p:nvSpPr>
          <p:cNvPr name="Freeform 46" id="46"/>
          <p:cNvSpPr/>
          <p:nvPr/>
        </p:nvSpPr>
        <p:spPr>
          <a:xfrm flipH="false" flipV="false" rot="0">
            <a:off x="12598006" y="4577873"/>
            <a:ext cx="5363893" cy="3306682"/>
          </a:xfrm>
          <a:custGeom>
            <a:avLst/>
            <a:gdLst/>
            <a:ahLst/>
            <a:cxnLst/>
            <a:rect r="r" b="b" t="t" l="l"/>
            <a:pathLst>
              <a:path h="3306682" w="5363893">
                <a:moveTo>
                  <a:pt x="0" y="0"/>
                </a:moveTo>
                <a:lnTo>
                  <a:pt x="5363893" y="0"/>
                </a:lnTo>
                <a:lnTo>
                  <a:pt x="5363893" y="3306682"/>
                </a:lnTo>
                <a:lnTo>
                  <a:pt x="0" y="3306682"/>
                </a:lnTo>
                <a:lnTo>
                  <a:pt x="0" y="0"/>
                </a:lnTo>
                <a:close/>
              </a:path>
            </a:pathLst>
          </a:custGeom>
          <a:blipFill>
            <a:blip r:embed="rId5"/>
            <a:stretch>
              <a:fillRect l="0" t="0" r="0" b="0"/>
            </a:stretch>
          </a:blipFill>
        </p:spPr>
      </p:sp>
      <p:sp>
        <p:nvSpPr>
          <p:cNvPr name="TextBox 47" id="47"/>
          <p:cNvSpPr txBox="true"/>
          <p:nvPr/>
        </p:nvSpPr>
        <p:spPr>
          <a:xfrm rot="0">
            <a:off x="1565187" y="2752848"/>
            <a:ext cx="10619429" cy="1298575"/>
          </a:xfrm>
          <a:prstGeom prst="rect">
            <a:avLst/>
          </a:prstGeom>
        </p:spPr>
        <p:txBody>
          <a:bodyPr anchor="t" rtlCol="false" tIns="0" lIns="0" bIns="0" rIns="0">
            <a:spAutoFit/>
          </a:bodyPr>
          <a:lstStyle/>
          <a:p>
            <a:pPr algn="just">
              <a:lnSpc>
                <a:spcPts val="3499"/>
              </a:lnSpc>
            </a:pPr>
            <a:r>
              <a:rPr lang="en-US" sz="2499">
                <a:solidFill>
                  <a:srgbClr val="FFFFFF"/>
                </a:solidFill>
                <a:latin typeface="Hero"/>
                <a:ea typeface="Hero"/>
                <a:cs typeface="Hero"/>
                <a:sym typeface="Hero"/>
              </a:rPr>
              <a:t>Cardiovascular diseases (CVDs) are the leading cause of death globally, taking an estimated 17.9 million lives each year. One third of these deaths occur prematurely in people under 70 years of age</a:t>
            </a:r>
          </a:p>
        </p:txBody>
      </p:sp>
      <p:sp>
        <p:nvSpPr>
          <p:cNvPr name="TextBox 48" id="48"/>
          <p:cNvSpPr txBox="true"/>
          <p:nvPr/>
        </p:nvSpPr>
        <p:spPr>
          <a:xfrm rot="0">
            <a:off x="1565187" y="895350"/>
            <a:ext cx="12555345" cy="1160768"/>
          </a:xfrm>
          <a:prstGeom prst="rect">
            <a:avLst/>
          </a:prstGeom>
        </p:spPr>
        <p:txBody>
          <a:bodyPr anchor="t" rtlCol="false" tIns="0" lIns="0" bIns="0" rIns="0">
            <a:spAutoFit/>
          </a:bodyPr>
          <a:lstStyle/>
          <a:p>
            <a:pPr algn="l">
              <a:lnSpc>
                <a:spcPts val="9520"/>
              </a:lnSpc>
            </a:pPr>
            <a:r>
              <a:rPr lang="en-US" sz="6800">
                <a:solidFill>
                  <a:srgbClr val="FFFFFF"/>
                </a:solidFill>
                <a:latin typeface="Antonio Ultra-Bold"/>
                <a:ea typeface="Antonio Ultra-Bold"/>
                <a:cs typeface="Antonio Ultra-Bold"/>
                <a:sym typeface="Antonio Ultra-Bold"/>
              </a:rPr>
              <a:t>Why do the World Needs Cardiocare ?</a:t>
            </a:r>
          </a:p>
        </p:txBody>
      </p:sp>
      <p:sp>
        <p:nvSpPr>
          <p:cNvPr name="TextBox 49" id="49"/>
          <p:cNvSpPr txBox="true"/>
          <p:nvPr/>
        </p:nvSpPr>
        <p:spPr>
          <a:xfrm rot="0">
            <a:off x="1870601" y="4669790"/>
            <a:ext cx="2475272" cy="772795"/>
          </a:xfrm>
          <a:prstGeom prst="rect">
            <a:avLst/>
          </a:prstGeom>
        </p:spPr>
        <p:txBody>
          <a:bodyPr anchor="t" rtlCol="false" tIns="0" lIns="0" bIns="0" rIns="0">
            <a:spAutoFit/>
          </a:bodyPr>
          <a:lstStyle/>
          <a:p>
            <a:pPr algn="ctr">
              <a:lnSpc>
                <a:spcPts val="3080"/>
              </a:lnSpc>
            </a:pPr>
            <a:r>
              <a:rPr lang="en-US" sz="2200">
                <a:solidFill>
                  <a:srgbClr val="254E9D"/>
                </a:solidFill>
                <a:latin typeface="Hero Bold"/>
                <a:ea typeface="Hero Bold"/>
                <a:cs typeface="Hero Bold"/>
                <a:sym typeface="Hero Bold"/>
              </a:rPr>
              <a:t>CONTINOUS MONITORING</a:t>
            </a:r>
          </a:p>
        </p:txBody>
      </p:sp>
      <p:sp>
        <p:nvSpPr>
          <p:cNvPr name="TextBox 50" id="50"/>
          <p:cNvSpPr txBox="true"/>
          <p:nvPr/>
        </p:nvSpPr>
        <p:spPr>
          <a:xfrm rot="0">
            <a:off x="5374380" y="4669790"/>
            <a:ext cx="3001041" cy="772795"/>
          </a:xfrm>
          <a:prstGeom prst="rect">
            <a:avLst/>
          </a:prstGeom>
        </p:spPr>
        <p:txBody>
          <a:bodyPr anchor="t" rtlCol="false" tIns="0" lIns="0" bIns="0" rIns="0">
            <a:spAutoFit/>
          </a:bodyPr>
          <a:lstStyle/>
          <a:p>
            <a:pPr algn="ctr">
              <a:lnSpc>
                <a:spcPts val="3080"/>
              </a:lnSpc>
            </a:pPr>
            <a:r>
              <a:rPr lang="en-US" sz="2200">
                <a:solidFill>
                  <a:srgbClr val="254E9D"/>
                </a:solidFill>
                <a:latin typeface="Hero Bold"/>
                <a:ea typeface="Hero Bold"/>
                <a:cs typeface="Hero Bold"/>
                <a:sym typeface="Hero Bold"/>
              </a:rPr>
              <a:t>EARLY DETECTION AND DIAGNOSIS</a:t>
            </a:r>
          </a:p>
        </p:txBody>
      </p:sp>
      <p:sp>
        <p:nvSpPr>
          <p:cNvPr name="TextBox 51" id="51"/>
          <p:cNvSpPr txBox="true"/>
          <p:nvPr/>
        </p:nvSpPr>
        <p:spPr>
          <a:xfrm rot="0">
            <a:off x="9141045" y="4669790"/>
            <a:ext cx="3001041" cy="772795"/>
          </a:xfrm>
          <a:prstGeom prst="rect">
            <a:avLst/>
          </a:prstGeom>
        </p:spPr>
        <p:txBody>
          <a:bodyPr anchor="t" rtlCol="false" tIns="0" lIns="0" bIns="0" rIns="0">
            <a:spAutoFit/>
          </a:bodyPr>
          <a:lstStyle/>
          <a:p>
            <a:pPr algn="ctr">
              <a:lnSpc>
                <a:spcPts val="3080"/>
              </a:lnSpc>
            </a:pPr>
            <a:r>
              <a:rPr lang="en-US" sz="2200">
                <a:solidFill>
                  <a:srgbClr val="254E9D"/>
                </a:solidFill>
                <a:latin typeface="Hero Bold"/>
                <a:ea typeface="Hero Bold"/>
                <a:cs typeface="Hero Bold"/>
                <a:sym typeface="Hero Bold"/>
              </a:rPr>
              <a:t>EMERGENCY </a:t>
            </a:r>
          </a:p>
          <a:p>
            <a:pPr algn="ctr">
              <a:lnSpc>
                <a:spcPts val="3080"/>
              </a:lnSpc>
            </a:pPr>
            <a:r>
              <a:rPr lang="en-US" sz="2200">
                <a:solidFill>
                  <a:srgbClr val="254E9D"/>
                </a:solidFill>
                <a:latin typeface="Hero Bold"/>
                <a:ea typeface="Hero Bold"/>
                <a:cs typeface="Hero Bold"/>
                <a:sym typeface="Hero Bold"/>
              </a:rPr>
              <a:t>CARE</a:t>
            </a:r>
          </a:p>
        </p:txBody>
      </p:sp>
      <p:sp>
        <p:nvSpPr>
          <p:cNvPr name="TextBox 52" id="52"/>
          <p:cNvSpPr txBox="true"/>
          <p:nvPr/>
        </p:nvSpPr>
        <p:spPr>
          <a:xfrm rot="0">
            <a:off x="1269516" y="5823457"/>
            <a:ext cx="591341" cy="607941"/>
          </a:xfrm>
          <a:prstGeom prst="rect">
            <a:avLst/>
          </a:prstGeom>
        </p:spPr>
        <p:txBody>
          <a:bodyPr anchor="t" rtlCol="false" tIns="0" lIns="0" bIns="0" rIns="0">
            <a:spAutoFit/>
          </a:bodyPr>
          <a:lstStyle/>
          <a:p>
            <a:pPr algn="ctr">
              <a:lnSpc>
                <a:spcPts val="4997"/>
              </a:lnSpc>
            </a:pPr>
            <a:r>
              <a:rPr lang="en-US" sz="3569">
                <a:solidFill>
                  <a:srgbClr val="FFFFFF"/>
                </a:solidFill>
                <a:latin typeface="Antonio Ultra-Bold"/>
                <a:ea typeface="Antonio Ultra-Bold"/>
                <a:cs typeface="Antonio Ultra-Bold"/>
                <a:sym typeface="Antonio Ultra-Bold"/>
              </a:rPr>
              <a:t>01</a:t>
            </a:r>
          </a:p>
        </p:txBody>
      </p:sp>
      <p:sp>
        <p:nvSpPr>
          <p:cNvPr name="TextBox 53" id="53"/>
          <p:cNvSpPr txBox="true"/>
          <p:nvPr/>
        </p:nvSpPr>
        <p:spPr>
          <a:xfrm rot="0">
            <a:off x="5036180" y="5823457"/>
            <a:ext cx="591341" cy="607941"/>
          </a:xfrm>
          <a:prstGeom prst="rect">
            <a:avLst/>
          </a:prstGeom>
        </p:spPr>
        <p:txBody>
          <a:bodyPr anchor="t" rtlCol="false" tIns="0" lIns="0" bIns="0" rIns="0">
            <a:spAutoFit/>
          </a:bodyPr>
          <a:lstStyle/>
          <a:p>
            <a:pPr algn="ctr">
              <a:lnSpc>
                <a:spcPts val="4997"/>
              </a:lnSpc>
            </a:pPr>
            <a:r>
              <a:rPr lang="en-US" sz="3569">
                <a:solidFill>
                  <a:srgbClr val="FFFFFF"/>
                </a:solidFill>
                <a:latin typeface="Antonio Ultra-Bold"/>
                <a:ea typeface="Antonio Ultra-Bold"/>
                <a:cs typeface="Antonio Ultra-Bold"/>
                <a:sym typeface="Antonio Ultra-Bold"/>
              </a:rPr>
              <a:t>02</a:t>
            </a:r>
          </a:p>
        </p:txBody>
      </p:sp>
      <p:sp>
        <p:nvSpPr>
          <p:cNvPr name="TextBox 54" id="54"/>
          <p:cNvSpPr txBox="true"/>
          <p:nvPr/>
        </p:nvSpPr>
        <p:spPr>
          <a:xfrm rot="0">
            <a:off x="8802845" y="5823457"/>
            <a:ext cx="591341" cy="607941"/>
          </a:xfrm>
          <a:prstGeom prst="rect">
            <a:avLst/>
          </a:prstGeom>
        </p:spPr>
        <p:txBody>
          <a:bodyPr anchor="t" rtlCol="false" tIns="0" lIns="0" bIns="0" rIns="0">
            <a:spAutoFit/>
          </a:bodyPr>
          <a:lstStyle/>
          <a:p>
            <a:pPr algn="ctr">
              <a:lnSpc>
                <a:spcPts val="4997"/>
              </a:lnSpc>
            </a:pPr>
            <a:r>
              <a:rPr lang="en-US" sz="3569">
                <a:solidFill>
                  <a:srgbClr val="FFFFFF"/>
                </a:solidFill>
                <a:latin typeface="Antonio Ultra-Bold"/>
                <a:ea typeface="Antonio Ultra-Bold"/>
                <a:cs typeface="Antonio Ultra-Bold"/>
                <a:sym typeface="Antonio Ultra-Bold"/>
              </a:rPr>
              <a:t>03</a:t>
            </a:r>
          </a:p>
        </p:txBody>
      </p:sp>
      <p:sp>
        <p:nvSpPr>
          <p:cNvPr name="TextBox 55" id="55"/>
          <p:cNvSpPr txBox="true"/>
          <p:nvPr/>
        </p:nvSpPr>
        <p:spPr>
          <a:xfrm rot="0">
            <a:off x="2040741" y="5581800"/>
            <a:ext cx="2305132" cy="989965"/>
          </a:xfrm>
          <a:prstGeom prst="rect">
            <a:avLst/>
          </a:prstGeom>
        </p:spPr>
        <p:txBody>
          <a:bodyPr anchor="t" rtlCol="false" tIns="0" lIns="0" bIns="0" rIns="0">
            <a:spAutoFit/>
          </a:bodyPr>
          <a:lstStyle/>
          <a:p>
            <a:pPr algn="just" marL="410213" indent="-205106" lvl="1">
              <a:lnSpc>
                <a:spcPts val="2660"/>
              </a:lnSpc>
              <a:buFont typeface="Arial"/>
              <a:buChar char="•"/>
            </a:pPr>
            <a:r>
              <a:rPr lang="en-US" sz="1900">
                <a:solidFill>
                  <a:srgbClr val="254E9D"/>
                </a:solidFill>
                <a:latin typeface="Hero"/>
                <a:ea typeface="Hero"/>
                <a:cs typeface="Hero"/>
                <a:sym typeface="Hero"/>
              </a:rPr>
              <a:t>Integration of Wearables </a:t>
            </a:r>
          </a:p>
          <a:p>
            <a:pPr algn="just" marL="410213" indent="-205106" lvl="1">
              <a:lnSpc>
                <a:spcPts val="2660"/>
              </a:lnSpc>
              <a:buFont typeface="Arial"/>
              <a:buChar char="•"/>
            </a:pPr>
            <a:r>
              <a:rPr lang="en-US" sz="1900">
                <a:solidFill>
                  <a:srgbClr val="254E9D"/>
                </a:solidFill>
                <a:latin typeface="Hero"/>
                <a:ea typeface="Hero"/>
                <a:cs typeface="Hero"/>
                <a:sym typeface="Hero"/>
              </a:rPr>
              <a:t>Easy to access:</a:t>
            </a:r>
          </a:p>
        </p:txBody>
      </p:sp>
      <p:sp>
        <p:nvSpPr>
          <p:cNvPr name="TextBox 56" id="56"/>
          <p:cNvSpPr txBox="true"/>
          <p:nvPr/>
        </p:nvSpPr>
        <p:spPr>
          <a:xfrm rot="0">
            <a:off x="5837273" y="5581800"/>
            <a:ext cx="2310420" cy="2004695"/>
          </a:xfrm>
          <a:prstGeom prst="rect">
            <a:avLst/>
          </a:prstGeom>
        </p:spPr>
        <p:txBody>
          <a:bodyPr anchor="t" rtlCol="false" tIns="0" lIns="0" bIns="0" rIns="0">
            <a:spAutoFit/>
          </a:bodyPr>
          <a:lstStyle/>
          <a:p>
            <a:pPr algn="l" marL="410213" indent="-205106" lvl="1">
              <a:lnSpc>
                <a:spcPts val="2660"/>
              </a:lnSpc>
              <a:buFont typeface="Arial"/>
              <a:buChar char="•"/>
            </a:pPr>
            <a:r>
              <a:rPr lang="en-US" sz="1900">
                <a:solidFill>
                  <a:srgbClr val="254E9D"/>
                </a:solidFill>
                <a:latin typeface="Hero"/>
                <a:ea typeface="Hero"/>
                <a:cs typeface="Hero"/>
                <a:sym typeface="Hero"/>
              </a:rPr>
              <a:t>Accurate and reliable evaluation</a:t>
            </a:r>
          </a:p>
          <a:p>
            <a:pPr algn="just" marL="410213" indent="-205106" lvl="1">
              <a:lnSpc>
                <a:spcPts val="2660"/>
              </a:lnSpc>
              <a:buFont typeface="Arial"/>
              <a:buChar char="•"/>
            </a:pPr>
            <a:r>
              <a:rPr lang="en-US" sz="1900">
                <a:solidFill>
                  <a:srgbClr val="254E9D"/>
                </a:solidFill>
                <a:latin typeface="Hero"/>
                <a:ea typeface="Hero"/>
                <a:cs typeface="Hero"/>
                <a:sym typeface="Hero"/>
              </a:rPr>
              <a:t>Advanced diagnostic services</a:t>
            </a:r>
          </a:p>
        </p:txBody>
      </p:sp>
      <p:sp>
        <p:nvSpPr>
          <p:cNvPr name="TextBox 57" id="57"/>
          <p:cNvSpPr txBox="true"/>
          <p:nvPr/>
        </p:nvSpPr>
        <p:spPr>
          <a:xfrm rot="0">
            <a:off x="9673426" y="5581800"/>
            <a:ext cx="1936278" cy="2004695"/>
          </a:xfrm>
          <a:prstGeom prst="rect">
            <a:avLst/>
          </a:prstGeom>
        </p:spPr>
        <p:txBody>
          <a:bodyPr anchor="t" rtlCol="false" tIns="0" lIns="0" bIns="0" rIns="0">
            <a:spAutoFit/>
          </a:bodyPr>
          <a:lstStyle/>
          <a:p>
            <a:pPr algn="l" marL="410213" indent="-205106" lvl="1">
              <a:lnSpc>
                <a:spcPts val="2660"/>
              </a:lnSpc>
              <a:buFont typeface="Arial"/>
              <a:buChar char="•"/>
            </a:pPr>
            <a:r>
              <a:rPr lang="en-US" sz="1900">
                <a:solidFill>
                  <a:srgbClr val="254E9D"/>
                </a:solidFill>
                <a:latin typeface="Hero"/>
                <a:ea typeface="Hero"/>
                <a:cs typeface="Hero"/>
                <a:sym typeface="Hero"/>
              </a:rPr>
              <a:t>24/7 emergency services</a:t>
            </a:r>
          </a:p>
          <a:p>
            <a:pPr algn="l" marL="410213" indent="-205106" lvl="1">
              <a:lnSpc>
                <a:spcPts val="2660"/>
              </a:lnSpc>
              <a:buFont typeface="Arial"/>
              <a:buChar char="•"/>
            </a:pPr>
            <a:r>
              <a:rPr lang="en-US" sz="1900">
                <a:solidFill>
                  <a:srgbClr val="254E9D"/>
                </a:solidFill>
                <a:latin typeface="Hero"/>
                <a:ea typeface="Hero"/>
                <a:cs typeface="Hero"/>
                <a:sym typeface="Hero"/>
              </a:rPr>
              <a:t>Urgent medical care through IoT</a:t>
            </a:r>
          </a:p>
        </p:txBody>
      </p:sp>
      <p:sp>
        <p:nvSpPr>
          <p:cNvPr name="TextBox 58" id="58"/>
          <p:cNvSpPr txBox="true"/>
          <p:nvPr/>
        </p:nvSpPr>
        <p:spPr>
          <a:xfrm rot="0">
            <a:off x="10140111" y="9027268"/>
            <a:ext cx="8147889" cy="381419"/>
          </a:xfrm>
          <a:prstGeom prst="rect">
            <a:avLst/>
          </a:prstGeom>
        </p:spPr>
        <p:txBody>
          <a:bodyPr anchor="t" rtlCol="false" tIns="0" lIns="0" bIns="0" rIns="0">
            <a:spAutoFit/>
          </a:bodyPr>
          <a:lstStyle/>
          <a:p>
            <a:pPr algn="ctr">
              <a:lnSpc>
                <a:spcPts val="3126"/>
              </a:lnSpc>
            </a:pPr>
            <a:r>
              <a:rPr lang="en-US" sz="2233">
                <a:solidFill>
                  <a:srgbClr val="FFFFFF"/>
                </a:solidFill>
                <a:latin typeface="Hero Bold"/>
                <a:ea typeface="Hero Bold"/>
                <a:cs typeface="Hero Bold"/>
                <a:sym typeface="Hero Bold"/>
              </a:rPr>
              <a:t>Source : who.int/health-topics/cardiovascular-diseases</a:t>
            </a: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4102" y="-5389014"/>
            <a:ext cx="12736762" cy="15676014"/>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name="TextBox 4" id="4"/>
            <p:cNvSpPr txBox="true"/>
            <p:nvPr/>
          </p:nvSpPr>
          <p:spPr>
            <a:xfrm>
              <a:off x="0" y="-38100"/>
              <a:ext cx="660400"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4102" y="2122777"/>
            <a:ext cx="6368381" cy="8164223"/>
            <a:chOff x="0" y="0"/>
            <a:chExt cx="1677269" cy="2150248"/>
          </a:xfrm>
        </p:grpSpPr>
        <p:sp>
          <p:nvSpPr>
            <p:cNvPr name="Freeform 6" id="6"/>
            <p:cNvSpPr/>
            <p:nvPr/>
          </p:nvSpPr>
          <p:spPr>
            <a:xfrm flipH="false" flipV="false" rot="0">
              <a:off x="0" y="0"/>
              <a:ext cx="1677269" cy="2150248"/>
            </a:xfrm>
            <a:custGeom>
              <a:avLst/>
              <a:gdLst/>
              <a:ahLst/>
              <a:cxnLst/>
              <a:rect r="r" b="b" t="t" l="l"/>
              <a:pathLst>
                <a:path h="2150248" w="1677269">
                  <a:moveTo>
                    <a:pt x="0" y="0"/>
                  </a:moveTo>
                  <a:lnTo>
                    <a:pt x="1677269" y="0"/>
                  </a:lnTo>
                  <a:lnTo>
                    <a:pt x="1677269" y="2150248"/>
                  </a:lnTo>
                  <a:lnTo>
                    <a:pt x="0" y="2150248"/>
                  </a:lnTo>
                  <a:close/>
                </a:path>
              </a:pathLst>
            </a:custGeom>
            <a:solidFill>
              <a:srgbClr val="FFFFFF"/>
            </a:solidFill>
          </p:spPr>
        </p:sp>
        <p:sp>
          <p:nvSpPr>
            <p:cNvPr name="TextBox 7" id="7"/>
            <p:cNvSpPr txBox="true"/>
            <p:nvPr/>
          </p:nvSpPr>
          <p:spPr>
            <a:xfrm>
              <a:off x="0" y="-38100"/>
              <a:ext cx="1677269" cy="21883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0" y="2800473"/>
            <a:ext cx="624102" cy="4686054"/>
            <a:chOff x="0" y="0"/>
            <a:chExt cx="164373" cy="1234187"/>
          </a:xfrm>
        </p:grpSpPr>
        <p:sp>
          <p:nvSpPr>
            <p:cNvPr name="Freeform 9" id="9"/>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10" id="10"/>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398831" y="8781246"/>
            <a:ext cx="6519036" cy="954108"/>
            <a:chOff x="0" y="0"/>
            <a:chExt cx="1716948" cy="251288"/>
          </a:xfrm>
        </p:grpSpPr>
        <p:sp>
          <p:nvSpPr>
            <p:cNvPr name="Freeform 12" id="12"/>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3" id="13"/>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12051" y="8781246"/>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TextBox 16" id="16"/>
          <p:cNvSpPr txBox="true"/>
          <p:nvPr/>
        </p:nvSpPr>
        <p:spPr>
          <a:xfrm rot="0">
            <a:off x="1199202" y="2522978"/>
            <a:ext cx="11795677" cy="497840"/>
          </a:xfrm>
          <a:prstGeom prst="rect">
            <a:avLst/>
          </a:prstGeom>
        </p:spPr>
        <p:txBody>
          <a:bodyPr anchor="t" rtlCol="false" tIns="0" lIns="0" bIns="0" rIns="0">
            <a:spAutoFit/>
          </a:bodyPr>
          <a:lstStyle/>
          <a:p>
            <a:pPr algn="just">
              <a:lnSpc>
                <a:spcPts val="4059"/>
              </a:lnSpc>
            </a:pPr>
            <a:r>
              <a:rPr lang="en-US" sz="2899">
                <a:solidFill>
                  <a:srgbClr val="254E9D"/>
                </a:solidFill>
                <a:latin typeface="Hero"/>
                <a:ea typeface="Hero"/>
                <a:cs typeface="Hero"/>
                <a:sym typeface="Hero"/>
              </a:rPr>
              <a:t>CARDIOVASCULAR MONITORING USING PHOTOPLETYSMOGRAPHY</a:t>
            </a:r>
          </a:p>
        </p:txBody>
      </p:sp>
      <p:sp>
        <p:nvSpPr>
          <p:cNvPr name="TextBox 17" id="17"/>
          <p:cNvSpPr txBox="true"/>
          <p:nvPr/>
        </p:nvSpPr>
        <p:spPr>
          <a:xfrm rot="0">
            <a:off x="1199202" y="857250"/>
            <a:ext cx="6897227" cy="1566544"/>
          </a:xfrm>
          <a:prstGeom prst="rect">
            <a:avLst/>
          </a:prstGeom>
        </p:spPr>
        <p:txBody>
          <a:bodyPr anchor="t" rtlCol="false" tIns="0" lIns="0" bIns="0" rIns="0">
            <a:spAutoFit/>
          </a:bodyPr>
          <a:lstStyle/>
          <a:p>
            <a:pPr algn="l">
              <a:lnSpc>
                <a:spcPts val="12880"/>
              </a:lnSpc>
            </a:pPr>
            <a:r>
              <a:rPr lang="en-US" sz="9200">
                <a:solidFill>
                  <a:srgbClr val="254E9D"/>
                </a:solidFill>
                <a:latin typeface="Antonio Ultra-Bold"/>
                <a:ea typeface="Antonio Ultra-Bold"/>
                <a:cs typeface="Antonio Ultra-Bold"/>
                <a:sym typeface="Antonio Ultra-Bold"/>
              </a:rPr>
              <a:t>OUR PROPOSAL</a:t>
            </a:r>
          </a:p>
        </p:txBody>
      </p:sp>
      <p:sp>
        <p:nvSpPr>
          <p:cNvPr name="TextBox 18" id="18"/>
          <p:cNvSpPr txBox="true"/>
          <p:nvPr/>
        </p:nvSpPr>
        <p:spPr>
          <a:xfrm rot="0">
            <a:off x="1199202" y="3343122"/>
            <a:ext cx="2234724"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Antonio"/>
                <a:ea typeface="Antonio"/>
                <a:cs typeface="Antonio"/>
                <a:sym typeface="Antonio"/>
              </a:rPr>
              <a:t>Why PPG?</a:t>
            </a:r>
          </a:p>
        </p:txBody>
      </p:sp>
      <p:sp>
        <p:nvSpPr>
          <p:cNvPr name="TextBox 19" id="19"/>
          <p:cNvSpPr txBox="true"/>
          <p:nvPr/>
        </p:nvSpPr>
        <p:spPr>
          <a:xfrm rot="0">
            <a:off x="1499353" y="4275114"/>
            <a:ext cx="11667798" cy="3248661"/>
          </a:xfrm>
          <a:prstGeom prst="rect">
            <a:avLst/>
          </a:prstGeom>
        </p:spPr>
        <p:txBody>
          <a:bodyPr anchor="t" rtlCol="false" tIns="0" lIns="0" bIns="0" rIns="0">
            <a:spAutoFit/>
          </a:bodyPr>
          <a:lstStyle/>
          <a:p>
            <a:pPr algn="l" marL="777230" indent="-388615" lvl="1">
              <a:lnSpc>
                <a:spcPts val="5039"/>
              </a:lnSpc>
              <a:buFont typeface="Arial"/>
              <a:buChar char="•"/>
            </a:pPr>
            <a:r>
              <a:rPr lang="en-US" sz="3599">
                <a:solidFill>
                  <a:srgbClr val="000000"/>
                </a:solidFill>
                <a:latin typeface="Hero"/>
                <a:ea typeface="Hero"/>
                <a:cs typeface="Hero"/>
                <a:sym typeface="Hero"/>
              </a:rPr>
              <a:t>Non-invasiveness</a:t>
            </a:r>
          </a:p>
          <a:p>
            <a:pPr algn="l" marL="777230" indent="-388615" lvl="1">
              <a:lnSpc>
                <a:spcPts val="5039"/>
              </a:lnSpc>
              <a:buFont typeface="Arial"/>
              <a:buChar char="•"/>
            </a:pPr>
            <a:r>
              <a:rPr lang="en-US" sz="3599">
                <a:solidFill>
                  <a:srgbClr val="000000"/>
                </a:solidFill>
                <a:latin typeface="Hero"/>
                <a:ea typeface="Hero"/>
                <a:cs typeface="Hero"/>
                <a:sym typeface="Hero"/>
              </a:rPr>
              <a:t>Cost-effectiveness</a:t>
            </a:r>
          </a:p>
          <a:p>
            <a:pPr algn="l" marL="777230" indent="-388615" lvl="1">
              <a:lnSpc>
                <a:spcPts val="5039"/>
              </a:lnSpc>
              <a:buFont typeface="Arial"/>
              <a:buChar char="•"/>
            </a:pPr>
            <a:r>
              <a:rPr lang="en-US" sz="3599">
                <a:solidFill>
                  <a:srgbClr val="000000"/>
                </a:solidFill>
                <a:latin typeface="Hero"/>
                <a:ea typeface="Hero"/>
                <a:cs typeface="Hero"/>
                <a:sym typeface="Hero"/>
              </a:rPr>
              <a:t>Wearability:</a:t>
            </a:r>
          </a:p>
          <a:p>
            <a:pPr algn="l" marL="777230" indent="-388615" lvl="1">
              <a:lnSpc>
                <a:spcPts val="5039"/>
              </a:lnSpc>
              <a:buFont typeface="Arial"/>
              <a:buChar char="•"/>
            </a:pPr>
            <a:r>
              <a:rPr lang="en-US" sz="3599">
                <a:solidFill>
                  <a:srgbClr val="000000"/>
                </a:solidFill>
                <a:latin typeface="Hero"/>
                <a:ea typeface="Hero"/>
                <a:cs typeface="Hero"/>
                <a:sym typeface="Hero"/>
              </a:rPr>
              <a:t>Multiple Measurements</a:t>
            </a:r>
          </a:p>
          <a:p>
            <a:pPr algn="l" marL="777230" indent="-388615" lvl="1">
              <a:lnSpc>
                <a:spcPts val="5039"/>
              </a:lnSpc>
              <a:buFont typeface="Arial"/>
              <a:buChar char="•"/>
            </a:pPr>
            <a:r>
              <a:rPr lang="en-US" sz="3599">
                <a:solidFill>
                  <a:srgbClr val="000000"/>
                </a:solidFill>
                <a:latin typeface="Hero"/>
                <a:ea typeface="Hero"/>
                <a:cs typeface="Hero"/>
                <a:sym typeface="Hero"/>
              </a:rPr>
              <a:t>Ease of Use</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4102" y="-5389014"/>
            <a:ext cx="12736762" cy="15676014"/>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name="TextBox 4" id="4"/>
            <p:cNvSpPr txBox="true"/>
            <p:nvPr/>
          </p:nvSpPr>
          <p:spPr>
            <a:xfrm>
              <a:off x="0" y="-38100"/>
              <a:ext cx="660400"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4102" y="2122777"/>
            <a:ext cx="6368381" cy="8164223"/>
            <a:chOff x="0" y="0"/>
            <a:chExt cx="1677269" cy="2150248"/>
          </a:xfrm>
        </p:grpSpPr>
        <p:sp>
          <p:nvSpPr>
            <p:cNvPr name="Freeform 6" id="6"/>
            <p:cNvSpPr/>
            <p:nvPr/>
          </p:nvSpPr>
          <p:spPr>
            <a:xfrm flipH="false" flipV="false" rot="0">
              <a:off x="0" y="0"/>
              <a:ext cx="1677269" cy="2150248"/>
            </a:xfrm>
            <a:custGeom>
              <a:avLst/>
              <a:gdLst/>
              <a:ahLst/>
              <a:cxnLst/>
              <a:rect r="r" b="b" t="t" l="l"/>
              <a:pathLst>
                <a:path h="2150248" w="1677269">
                  <a:moveTo>
                    <a:pt x="0" y="0"/>
                  </a:moveTo>
                  <a:lnTo>
                    <a:pt x="1677269" y="0"/>
                  </a:lnTo>
                  <a:lnTo>
                    <a:pt x="1677269" y="2150248"/>
                  </a:lnTo>
                  <a:lnTo>
                    <a:pt x="0" y="2150248"/>
                  </a:lnTo>
                  <a:close/>
                </a:path>
              </a:pathLst>
            </a:custGeom>
            <a:solidFill>
              <a:srgbClr val="FFFFFF"/>
            </a:solidFill>
          </p:spPr>
        </p:sp>
        <p:sp>
          <p:nvSpPr>
            <p:cNvPr name="TextBox 7" id="7"/>
            <p:cNvSpPr txBox="true"/>
            <p:nvPr/>
          </p:nvSpPr>
          <p:spPr>
            <a:xfrm>
              <a:off x="0" y="-38100"/>
              <a:ext cx="1677269" cy="21883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0" y="2800473"/>
            <a:ext cx="624102" cy="4686054"/>
            <a:chOff x="0" y="0"/>
            <a:chExt cx="164373" cy="1234187"/>
          </a:xfrm>
        </p:grpSpPr>
        <p:sp>
          <p:nvSpPr>
            <p:cNvPr name="Freeform 9" id="9"/>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10" id="10"/>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398831" y="8781246"/>
            <a:ext cx="6519036" cy="954108"/>
            <a:chOff x="0" y="0"/>
            <a:chExt cx="1716948" cy="251288"/>
          </a:xfrm>
        </p:grpSpPr>
        <p:sp>
          <p:nvSpPr>
            <p:cNvPr name="Freeform 12" id="12"/>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3" id="13"/>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12051" y="8781246"/>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Freeform 16" id="16"/>
          <p:cNvSpPr/>
          <p:nvPr/>
        </p:nvSpPr>
        <p:spPr>
          <a:xfrm flipH="false" flipV="false" rot="0">
            <a:off x="1306978" y="2800473"/>
            <a:ext cx="11091853" cy="5311135"/>
          </a:xfrm>
          <a:custGeom>
            <a:avLst/>
            <a:gdLst/>
            <a:ahLst/>
            <a:cxnLst/>
            <a:rect r="r" b="b" t="t" l="l"/>
            <a:pathLst>
              <a:path h="5311135" w="11091853">
                <a:moveTo>
                  <a:pt x="0" y="0"/>
                </a:moveTo>
                <a:lnTo>
                  <a:pt x="11091853" y="0"/>
                </a:lnTo>
                <a:lnTo>
                  <a:pt x="11091853" y="5311135"/>
                </a:lnTo>
                <a:lnTo>
                  <a:pt x="0" y="5311135"/>
                </a:lnTo>
                <a:lnTo>
                  <a:pt x="0" y="0"/>
                </a:lnTo>
                <a:close/>
              </a:path>
            </a:pathLst>
          </a:custGeom>
          <a:blipFill>
            <a:blip r:embed="rId5"/>
            <a:stretch>
              <a:fillRect l="0" t="0" r="0" b="0"/>
            </a:stretch>
          </a:blipFill>
        </p:spPr>
      </p:sp>
      <p:sp>
        <p:nvSpPr>
          <p:cNvPr name="TextBox 17" id="17"/>
          <p:cNvSpPr txBox="true"/>
          <p:nvPr/>
        </p:nvSpPr>
        <p:spPr>
          <a:xfrm rot="0">
            <a:off x="1199202" y="866775"/>
            <a:ext cx="10736451" cy="1467481"/>
          </a:xfrm>
          <a:prstGeom prst="rect">
            <a:avLst/>
          </a:prstGeom>
        </p:spPr>
        <p:txBody>
          <a:bodyPr anchor="t" rtlCol="false" tIns="0" lIns="0" bIns="0" rIns="0">
            <a:spAutoFit/>
          </a:bodyPr>
          <a:lstStyle/>
          <a:p>
            <a:pPr algn="l">
              <a:lnSpc>
                <a:spcPts val="12040"/>
              </a:lnSpc>
            </a:pPr>
            <a:r>
              <a:rPr lang="en-US" sz="8600">
                <a:solidFill>
                  <a:srgbClr val="254E9D"/>
                </a:solidFill>
                <a:latin typeface="Antonio Ultra-Bold"/>
                <a:ea typeface="Antonio Ultra-Bold"/>
                <a:cs typeface="Antonio Ultra-Bold"/>
                <a:sym typeface="Antonio Ultra-Bold"/>
              </a:rPr>
              <a:t>PHOTOPLETYSMOGRAPHY</a:t>
            </a:r>
          </a:p>
        </p:txBody>
      </p:sp>
      <p:sp>
        <p:nvSpPr>
          <p:cNvPr name="TextBox 18" id="18"/>
          <p:cNvSpPr txBox="true"/>
          <p:nvPr/>
        </p:nvSpPr>
        <p:spPr>
          <a:xfrm rot="0">
            <a:off x="1592455" y="8332937"/>
            <a:ext cx="10520899" cy="448310"/>
          </a:xfrm>
          <a:prstGeom prst="rect">
            <a:avLst/>
          </a:prstGeom>
        </p:spPr>
        <p:txBody>
          <a:bodyPr anchor="t" rtlCol="false" tIns="0" lIns="0" bIns="0" rIns="0">
            <a:spAutoFit/>
          </a:bodyPr>
          <a:lstStyle/>
          <a:p>
            <a:pPr algn="ctr">
              <a:lnSpc>
                <a:spcPts val="3640"/>
              </a:lnSpc>
            </a:pPr>
            <a:r>
              <a:rPr lang="en-US" sz="2600">
                <a:solidFill>
                  <a:srgbClr val="000000"/>
                </a:solidFill>
                <a:latin typeface="Hero Bold"/>
                <a:ea typeface="Hero Bold"/>
                <a:cs typeface="Hero Bold"/>
                <a:sym typeface="Hero Bold"/>
              </a:rPr>
              <a:t>Source: link.springer.com/article/10.1007/s13246-021-01072-5</a:t>
            </a:r>
          </a:p>
        </p:txBody>
      </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4102" y="-5389014"/>
            <a:ext cx="12736762" cy="15676014"/>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name="TextBox 4" id="4"/>
            <p:cNvSpPr txBox="true"/>
            <p:nvPr/>
          </p:nvSpPr>
          <p:spPr>
            <a:xfrm>
              <a:off x="0" y="-38100"/>
              <a:ext cx="660400"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4102" y="2122777"/>
            <a:ext cx="6368381" cy="8164223"/>
            <a:chOff x="0" y="0"/>
            <a:chExt cx="1677269" cy="2150248"/>
          </a:xfrm>
        </p:grpSpPr>
        <p:sp>
          <p:nvSpPr>
            <p:cNvPr name="Freeform 6" id="6"/>
            <p:cNvSpPr/>
            <p:nvPr/>
          </p:nvSpPr>
          <p:spPr>
            <a:xfrm flipH="false" flipV="false" rot="0">
              <a:off x="0" y="0"/>
              <a:ext cx="1677269" cy="2150248"/>
            </a:xfrm>
            <a:custGeom>
              <a:avLst/>
              <a:gdLst/>
              <a:ahLst/>
              <a:cxnLst/>
              <a:rect r="r" b="b" t="t" l="l"/>
              <a:pathLst>
                <a:path h="2150248" w="1677269">
                  <a:moveTo>
                    <a:pt x="0" y="0"/>
                  </a:moveTo>
                  <a:lnTo>
                    <a:pt x="1677269" y="0"/>
                  </a:lnTo>
                  <a:lnTo>
                    <a:pt x="1677269" y="2150248"/>
                  </a:lnTo>
                  <a:lnTo>
                    <a:pt x="0" y="2150248"/>
                  </a:lnTo>
                  <a:close/>
                </a:path>
              </a:pathLst>
            </a:custGeom>
            <a:solidFill>
              <a:srgbClr val="FFFFFF"/>
            </a:solidFill>
          </p:spPr>
        </p:sp>
        <p:sp>
          <p:nvSpPr>
            <p:cNvPr name="TextBox 7" id="7"/>
            <p:cNvSpPr txBox="true"/>
            <p:nvPr/>
          </p:nvSpPr>
          <p:spPr>
            <a:xfrm>
              <a:off x="0" y="-38100"/>
              <a:ext cx="1677269" cy="21883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0" y="2800473"/>
            <a:ext cx="624102" cy="4686054"/>
            <a:chOff x="0" y="0"/>
            <a:chExt cx="164373" cy="1234187"/>
          </a:xfrm>
        </p:grpSpPr>
        <p:sp>
          <p:nvSpPr>
            <p:cNvPr name="Freeform 9" id="9"/>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10" id="10"/>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398831" y="8781246"/>
            <a:ext cx="6519036" cy="954108"/>
            <a:chOff x="0" y="0"/>
            <a:chExt cx="1716948" cy="251288"/>
          </a:xfrm>
        </p:grpSpPr>
        <p:sp>
          <p:nvSpPr>
            <p:cNvPr name="Freeform 12" id="12"/>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3" id="13"/>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565187" y="857250"/>
            <a:ext cx="4486211" cy="1566544"/>
          </a:xfrm>
          <a:prstGeom prst="rect">
            <a:avLst/>
          </a:prstGeom>
        </p:spPr>
        <p:txBody>
          <a:bodyPr anchor="t" rtlCol="false" tIns="0" lIns="0" bIns="0" rIns="0">
            <a:spAutoFit/>
          </a:bodyPr>
          <a:lstStyle/>
          <a:p>
            <a:pPr algn="l">
              <a:lnSpc>
                <a:spcPts val="12880"/>
              </a:lnSpc>
            </a:pPr>
            <a:r>
              <a:rPr lang="en-US" sz="9200">
                <a:solidFill>
                  <a:srgbClr val="254E9D"/>
                </a:solidFill>
                <a:latin typeface="Antonio Ultra-Bold"/>
                <a:ea typeface="Antonio Ultra-Bold"/>
                <a:cs typeface="Antonio Ultra-Bold"/>
                <a:sym typeface="Antonio Ultra-Bold"/>
              </a:rPr>
              <a:t>OBJECTIVE</a:t>
            </a:r>
          </a:p>
        </p:txBody>
      </p:sp>
      <p:sp>
        <p:nvSpPr>
          <p:cNvPr name="Freeform 15" id="15"/>
          <p:cNvSpPr/>
          <p:nvPr/>
        </p:nvSpPr>
        <p:spPr>
          <a:xfrm flipH="false" flipV="false" rot="0">
            <a:off x="312051" y="8781246"/>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4811484" y="361944"/>
            <a:ext cx="3150415" cy="987677"/>
          </a:xfrm>
          <a:custGeom>
            <a:avLst/>
            <a:gdLst/>
            <a:ahLst/>
            <a:cxnLst/>
            <a:rect r="r" b="b" t="t" l="l"/>
            <a:pathLst>
              <a:path h="987677" w="3150415">
                <a:moveTo>
                  <a:pt x="0" y="0"/>
                </a:moveTo>
                <a:lnTo>
                  <a:pt x="3150415" y="0"/>
                </a:lnTo>
                <a:lnTo>
                  <a:pt x="3150415" y="987677"/>
                </a:lnTo>
                <a:lnTo>
                  <a:pt x="0" y="987677"/>
                </a:lnTo>
                <a:lnTo>
                  <a:pt x="0" y="0"/>
                </a:lnTo>
                <a:close/>
              </a:path>
            </a:pathLst>
          </a:custGeom>
          <a:blipFill>
            <a:blip r:embed="rId4"/>
            <a:stretch>
              <a:fillRect l="0" t="0" r="0" b="0"/>
            </a:stretch>
          </a:blipFill>
        </p:spPr>
      </p:sp>
      <p:sp>
        <p:nvSpPr>
          <p:cNvPr name="TextBox 17" id="17"/>
          <p:cNvSpPr txBox="true"/>
          <p:nvPr/>
        </p:nvSpPr>
        <p:spPr>
          <a:xfrm rot="0">
            <a:off x="1028700" y="2779272"/>
            <a:ext cx="10833644" cy="5516115"/>
          </a:xfrm>
          <a:prstGeom prst="rect">
            <a:avLst/>
          </a:prstGeom>
        </p:spPr>
        <p:txBody>
          <a:bodyPr anchor="t" rtlCol="false" tIns="0" lIns="0" bIns="0" rIns="0">
            <a:spAutoFit/>
          </a:bodyPr>
          <a:lstStyle/>
          <a:p>
            <a:pPr algn="l">
              <a:lnSpc>
                <a:spcPts val="7371"/>
              </a:lnSpc>
            </a:pPr>
          </a:p>
          <a:p>
            <a:pPr algn="l" marL="842016" indent="-421008" lvl="1">
              <a:lnSpc>
                <a:spcPts val="7371"/>
              </a:lnSpc>
              <a:buFont typeface="Arial"/>
              <a:buChar char="•"/>
            </a:pPr>
            <a:r>
              <a:rPr lang="en-US" sz="3900">
                <a:solidFill>
                  <a:srgbClr val="254E9D"/>
                </a:solidFill>
                <a:latin typeface="Hero"/>
                <a:ea typeface="Hero"/>
                <a:cs typeface="Hero"/>
                <a:sym typeface="Hero"/>
              </a:rPr>
              <a:t>ACQUISITION OF PPG SIGNAL</a:t>
            </a:r>
          </a:p>
          <a:p>
            <a:pPr algn="l" marL="842016" indent="-421008" lvl="1">
              <a:lnSpc>
                <a:spcPts val="7371"/>
              </a:lnSpc>
              <a:buFont typeface="Arial"/>
              <a:buChar char="•"/>
            </a:pPr>
            <a:r>
              <a:rPr lang="en-US" sz="3900">
                <a:solidFill>
                  <a:srgbClr val="254E9D"/>
                </a:solidFill>
                <a:latin typeface="Hero"/>
                <a:ea typeface="Hero"/>
                <a:cs typeface="Hero"/>
                <a:sym typeface="Hero"/>
              </a:rPr>
              <a:t>SIGNAL PROCESSING</a:t>
            </a:r>
          </a:p>
          <a:p>
            <a:pPr algn="l" marL="842016" indent="-421008" lvl="1">
              <a:lnSpc>
                <a:spcPts val="7371"/>
              </a:lnSpc>
              <a:buFont typeface="Arial"/>
              <a:buChar char="•"/>
            </a:pPr>
            <a:r>
              <a:rPr lang="en-US" sz="3900">
                <a:solidFill>
                  <a:srgbClr val="254E9D"/>
                </a:solidFill>
                <a:latin typeface="Hero"/>
                <a:ea typeface="Hero"/>
                <a:cs typeface="Hero"/>
                <a:sym typeface="Hero"/>
              </a:rPr>
              <a:t>PARAMETER ESTIMATION</a:t>
            </a:r>
          </a:p>
          <a:p>
            <a:pPr algn="l" marL="842016" indent="-421008" lvl="1">
              <a:lnSpc>
                <a:spcPts val="7371"/>
              </a:lnSpc>
              <a:buFont typeface="Arial"/>
              <a:buChar char="•"/>
            </a:pPr>
          </a:p>
          <a:p>
            <a:pPr algn="l">
              <a:lnSpc>
                <a:spcPts val="7371"/>
              </a:lnSpc>
            </a:pP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662898"/>
            <a:chOff x="0" y="0"/>
            <a:chExt cx="4816593" cy="2544961"/>
          </a:xfrm>
        </p:grpSpPr>
        <p:sp>
          <p:nvSpPr>
            <p:cNvPr name="Freeform 3" id="3"/>
            <p:cNvSpPr/>
            <p:nvPr/>
          </p:nvSpPr>
          <p:spPr>
            <a:xfrm flipH="false" flipV="false" rot="0">
              <a:off x="0" y="0"/>
              <a:ext cx="4816592" cy="2544961"/>
            </a:xfrm>
            <a:custGeom>
              <a:avLst/>
              <a:gdLst/>
              <a:ahLst/>
              <a:cxnLst/>
              <a:rect r="r" b="b" t="t" l="l"/>
              <a:pathLst>
                <a:path h="2544961" w="4816592">
                  <a:moveTo>
                    <a:pt x="0" y="0"/>
                  </a:moveTo>
                  <a:lnTo>
                    <a:pt x="4816592" y="0"/>
                  </a:lnTo>
                  <a:lnTo>
                    <a:pt x="4816592" y="2544961"/>
                  </a:lnTo>
                  <a:lnTo>
                    <a:pt x="0" y="2544961"/>
                  </a:lnTo>
                  <a:close/>
                </a:path>
              </a:pathLst>
            </a:custGeom>
            <a:solidFill>
              <a:srgbClr val="FFFFFF"/>
            </a:solidFill>
          </p:spPr>
        </p:sp>
        <p:sp>
          <p:nvSpPr>
            <p:cNvPr name="TextBox 4" id="4"/>
            <p:cNvSpPr txBox="true"/>
            <p:nvPr/>
          </p:nvSpPr>
          <p:spPr>
            <a:xfrm>
              <a:off x="0" y="-38100"/>
              <a:ext cx="4816593" cy="2583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0"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90193" y="8708791"/>
            <a:ext cx="6519036" cy="954108"/>
            <a:chOff x="0" y="0"/>
            <a:chExt cx="1716948" cy="251288"/>
          </a:xfrm>
        </p:grpSpPr>
        <p:sp>
          <p:nvSpPr>
            <p:cNvPr name="Freeform 9" id="9"/>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0" id="10"/>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831949" y="6168763"/>
            <a:ext cx="624102" cy="7612371"/>
            <a:chOff x="0" y="0"/>
            <a:chExt cx="164373" cy="2004904"/>
          </a:xfrm>
        </p:grpSpPr>
        <p:sp>
          <p:nvSpPr>
            <p:cNvPr name="Freeform 12" id="12"/>
            <p:cNvSpPr/>
            <p:nvPr/>
          </p:nvSpPr>
          <p:spPr>
            <a:xfrm flipH="false" flipV="false" rot="0">
              <a:off x="0" y="0"/>
              <a:ext cx="164373" cy="2004904"/>
            </a:xfrm>
            <a:custGeom>
              <a:avLst/>
              <a:gdLst/>
              <a:ahLst/>
              <a:cxnLst/>
              <a:rect r="r" b="b" t="t" l="l"/>
              <a:pathLst>
                <a:path h="2004904" w="164373">
                  <a:moveTo>
                    <a:pt x="0" y="0"/>
                  </a:moveTo>
                  <a:lnTo>
                    <a:pt x="164373" y="0"/>
                  </a:lnTo>
                  <a:lnTo>
                    <a:pt x="164373" y="2004904"/>
                  </a:lnTo>
                  <a:lnTo>
                    <a:pt x="0" y="2004904"/>
                  </a:lnTo>
                  <a:close/>
                </a:path>
              </a:pathLst>
            </a:custGeom>
            <a:gradFill rotWithShape="true">
              <a:gsLst>
                <a:gs pos="0">
                  <a:srgbClr val="254E9D">
                    <a:alpha val="100000"/>
                  </a:srgbClr>
                </a:gs>
                <a:gs pos="100000">
                  <a:srgbClr val="12316D">
                    <a:alpha val="100000"/>
                  </a:srgbClr>
                </a:gs>
              </a:gsLst>
              <a:path path="circle">
                <a:fillToRect l="50000" r="50000" t="50000" b="50000"/>
              </a:path>
            </a:gradFill>
          </p:spPr>
        </p:sp>
        <p:sp>
          <p:nvSpPr>
            <p:cNvPr name="TextBox 13" id="13"/>
            <p:cNvSpPr txBox="true"/>
            <p:nvPr/>
          </p:nvSpPr>
          <p:spPr>
            <a:xfrm>
              <a:off x="0" y="-38100"/>
              <a:ext cx="164373" cy="20430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309691" y="5412474"/>
            <a:ext cx="451308" cy="4513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290641" y="7035219"/>
            <a:ext cx="451308" cy="45130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565187" y="2945499"/>
            <a:ext cx="7277980" cy="949325"/>
          </a:xfrm>
          <a:prstGeom prst="rect">
            <a:avLst/>
          </a:prstGeom>
        </p:spPr>
        <p:txBody>
          <a:bodyPr anchor="t" rtlCol="false" tIns="0" lIns="0" bIns="0" rIns="0">
            <a:spAutoFit/>
          </a:bodyPr>
          <a:lstStyle/>
          <a:p>
            <a:pPr algn="just">
              <a:lnSpc>
                <a:spcPts val="4199"/>
              </a:lnSpc>
            </a:pPr>
            <a:r>
              <a:rPr lang="en-US" sz="2999">
                <a:solidFill>
                  <a:srgbClr val="254E9D"/>
                </a:solidFill>
                <a:latin typeface="Hero"/>
                <a:ea typeface="Hero"/>
                <a:cs typeface="Hero"/>
                <a:sym typeface="Hero"/>
              </a:rPr>
              <a:t>DESIGN CONSIDERATION</a:t>
            </a:r>
          </a:p>
          <a:p>
            <a:pPr algn="just">
              <a:lnSpc>
                <a:spcPts val="3499"/>
              </a:lnSpc>
            </a:pPr>
            <a:r>
              <a:rPr lang="en-US" sz="2499">
                <a:solidFill>
                  <a:srgbClr val="254E9D"/>
                </a:solidFill>
                <a:latin typeface="Hero"/>
                <a:ea typeface="Hero"/>
                <a:cs typeface="Hero"/>
                <a:sym typeface="Hero"/>
              </a:rPr>
              <a:t>.</a:t>
            </a:r>
          </a:p>
        </p:txBody>
      </p:sp>
      <p:sp>
        <p:nvSpPr>
          <p:cNvPr name="TextBox 21" id="21"/>
          <p:cNvSpPr txBox="true"/>
          <p:nvPr/>
        </p:nvSpPr>
        <p:spPr>
          <a:xfrm rot="0">
            <a:off x="1565187" y="857250"/>
            <a:ext cx="11384999" cy="1566544"/>
          </a:xfrm>
          <a:prstGeom prst="rect">
            <a:avLst/>
          </a:prstGeom>
        </p:spPr>
        <p:txBody>
          <a:bodyPr anchor="t" rtlCol="false" tIns="0" lIns="0" bIns="0" rIns="0">
            <a:spAutoFit/>
          </a:bodyPr>
          <a:lstStyle/>
          <a:p>
            <a:pPr algn="l">
              <a:lnSpc>
                <a:spcPts val="12880"/>
              </a:lnSpc>
            </a:pPr>
            <a:r>
              <a:rPr lang="en-US" sz="9200">
                <a:solidFill>
                  <a:srgbClr val="254E9D"/>
                </a:solidFill>
                <a:latin typeface="Antonio Ultra-Bold"/>
                <a:ea typeface="Antonio Ultra-Bold"/>
                <a:cs typeface="Antonio Ultra-Bold"/>
                <a:sym typeface="Antonio Ultra-Bold"/>
              </a:rPr>
              <a:t>ACQUISTION OF PPG SIGNAL</a:t>
            </a:r>
          </a:p>
        </p:txBody>
      </p:sp>
      <p:sp>
        <p:nvSpPr>
          <p:cNvPr name="Freeform 22" id="22"/>
          <p:cNvSpPr/>
          <p:nvPr/>
        </p:nvSpPr>
        <p:spPr>
          <a:xfrm flipH="false" flipV="false" rot="0">
            <a:off x="-263049" y="575286"/>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AutoShape 24" id="24"/>
          <p:cNvSpPr/>
          <p:nvPr/>
        </p:nvSpPr>
        <p:spPr>
          <a:xfrm flipH="true" flipV="true">
            <a:off x="2497246" y="3934575"/>
            <a:ext cx="19050" cy="3551952"/>
          </a:xfrm>
          <a:prstGeom prst="line">
            <a:avLst/>
          </a:prstGeom>
          <a:ln cap="flat" w="38100">
            <a:solidFill>
              <a:srgbClr val="192253"/>
            </a:solidFill>
            <a:prstDash val="solid"/>
            <a:headEnd type="none" len="sm" w="sm"/>
            <a:tailEnd type="none" len="sm" w="sm"/>
          </a:ln>
        </p:spPr>
      </p:sp>
      <p:grpSp>
        <p:nvGrpSpPr>
          <p:cNvPr name="Group 25" id="25"/>
          <p:cNvGrpSpPr/>
          <p:nvPr/>
        </p:nvGrpSpPr>
        <p:grpSpPr>
          <a:xfrm rot="0">
            <a:off x="2290641" y="4380141"/>
            <a:ext cx="451308" cy="45130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994903" y="4251059"/>
            <a:ext cx="10838180" cy="580390"/>
          </a:xfrm>
          <a:prstGeom prst="rect">
            <a:avLst/>
          </a:prstGeom>
        </p:spPr>
        <p:txBody>
          <a:bodyPr anchor="t" rtlCol="false" tIns="0" lIns="0" bIns="0" rIns="0">
            <a:spAutoFit/>
          </a:bodyPr>
          <a:lstStyle/>
          <a:p>
            <a:pPr algn="ctr">
              <a:lnSpc>
                <a:spcPts val="4759"/>
              </a:lnSpc>
            </a:pPr>
            <a:r>
              <a:rPr lang="en-US" sz="3399">
                <a:solidFill>
                  <a:srgbClr val="254E9D"/>
                </a:solidFill>
                <a:latin typeface="Hero"/>
                <a:ea typeface="Hero"/>
                <a:cs typeface="Hero"/>
                <a:sym typeface="Hero"/>
              </a:rPr>
              <a:t>How to choose an emitter with a specific frequency</a:t>
            </a:r>
          </a:p>
        </p:txBody>
      </p:sp>
      <p:sp>
        <p:nvSpPr>
          <p:cNvPr name="TextBox 29" id="29"/>
          <p:cNvSpPr txBox="true"/>
          <p:nvPr/>
        </p:nvSpPr>
        <p:spPr>
          <a:xfrm rot="0">
            <a:off x="3016096" y="5345799"/>
            <a:ext cx="14243204" cy="1180465"/>
          </a:xfrm>
          <a:prstGeom prst="rect">
            <a:avLst/>
          </a:prstGeom>
        </p:spPr>
        <p:txBody>
          <a:bodyPr anchor="t" rtlCol="false" tIns="0" lIns="0" bIns="0" rIns="0">
            <a:spAutoFit/>
          </a:bodyPr>
          <a:lstStyle/>
          <a:p>
            <a:pPr algn="l">
              <a:lnSpc>
                <a:spcPts val="4759"/>
              </a:lnSpc>
            </a:pPr>
            <a:r>
              <a:rPr lang="en-US" sz="3399">
                <a:solidFill>
                  <a:srgbClr val="254E9D"/>
                </a:solidFill>
                <a:latin typeface="Hero"/>
                <a:ea typeface="Hero"/>
                <a:cs typeface="Hero"/>
                <a:sym typeface="Hero"/>
              </a:rPr>
              <a:t>What Should be the interspacing distance between Emitter and Detector</a:t>
            </a:r>
          </a:p>
        </p:txBody>
      </p:sp>
      <p:sp>
        <p:nvSpPr>
          <p:cNvPr name="TextBox 30" id="30"/>
          <p:cNvSpPr txBox="true"/>
          <p:nvPr/>
        </p:nvSpPr>
        <p:spPr>
          <a:xfrm rot="0">
            <a:off x="2994903" y="6937340"/>
            <a:ext cx="5941377" cy="580390"/>
          </a:xfrm>
          <a:prstGeom prst="rect">
            <a:avLst/>
          </a:prstGeom>
        </p:spPr>
        <p:txBody>
          <a:bodyPr anchor="t" rtlCol="false" tIns="0" lIns="0" bIns="0" rIns="0">
            <a:spAutoFit/>
          </a:bodyPr>
          <a:lstStyle/>
          <a:p>
            <a:pPr algn="ctr">
              <a:lnSpc>
                <a:spcPts val="4759"/>
              </a:lnSpc>
            </a:pPr>
            <a:r>
              <a:rPr lang="en-US" sz="3399">
                <a:solidFill>
                  <a:srgbClr val="254E9D"/>
                </a:solidFill>
                <a:latin typeface="Hero"/>
                <a:ea typeface="Hero"/>
                <a:cs typeface="Hero"/>
                <a:sym typeface="Hero"/>
              </a:rPr>
              <a:t>Source and Origin of noises  </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4E9D">
                <a:alpha val="100000"/>
              </a:srgbClr>
            </a:gs>
            <a:gs pos="100000">
              <a:srgbClr val="12316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24102" y="-5389014"/>
            <a:ext cx="12736762" cy="15676014"/>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name="TextBox 4" id="4"/>
            <p:cNvSpPr txBox="true"/>
            <p:nvPr/>
          </p:nvSpPr>
          <p:spPr>
            <a:xfrm>
              <a:off x="0" y="-38100"/>
              <a:ext cx="660400"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4102" y="2122777"/>
            <a:ext cx="6368381" cy="8164223"/>
            <a:chOff x="0" y="0"/>
            <a:chExt cx="1677269" cy="2150248"/>
          </a:xfrm>
        </p:grpSpPr>
        <p:sp>
          <p:nvSpPr>
            <p:cNvPr name="Freeform 6" id="6"/>
            <p:cNvSpPr/>
            <p:nvPr/>
          </p:nvSpPr>
          <p:spPr>
            <a:xfrm flipH="false" flipV="false" rot="0">
              <a:off x="0" y="0"/>
              <a:ext cx="1677269" cy="2150248"/>
            </a:xfrm>
            <a:custGeom>
              <a:avLst/>
              <a:gdLst/>
              <a:ahLst/>
              <a:cxnLst/>
              <a:rect r="r" b="b" t="t" l="l"/>
              <a:pathLst>
                <a:path h="2150248" w="1677269">
                  <a:moveTo>
                    <a:pt x="0" y="0"/>
                  </a:moveTo>
                  <a:lnTo>
                    <a:pt x="1677269" y="0"/>
                  </a:lnTo>
                  <a:lnTo>
                    <a:pt x="1677269" y="2150248"/>
                  </a:lnTo>
                  <a:lnTo>
                    <a:pt x="0" y="2150248"/>
                  </a:lnTo>
                  <a:close/>
                </a:path>
              </a:pathLst>
            </a:custGeom>
            <a:solidFill>
              <a:srgbClr val="FFFFFF"/>
            </a:solidFill>
          </p:spPr>
        </p:sp>
        <p:sp>
          <p:nvSpPr>
            <p:cNvPr name="TextBox 7" id="7"/>
            <p:cNvSpPr txBox="true"/>
            <p:nvPr/>
          </p:nvSpPr>
          <p:spPr>
            <a:xfrm>
              <a:off x="0" y="-38100"/>
              <a:ext cx="1677269" cy="2188348"/>
            </a:xfrm>
            <a:prstGeom prst="rect">
              <a:avLst/>
            </a:prstGeom>
          </p:spPr>
          <p:txBody>
            <a:bodyPr anchor="ctr" rtlCol="false" tIns="50800" lIns="50800" bIns="50800" rIns="50800"/>
            <a:lstStyle/>
            <a:p>
              <a:pPr algn="ctr">
                <a:lnSpc>
                  <a:spcPts val="2659"/>
                </a:lnSpc>
              </a:pPr>
              <a:r>
                <a:rPr lang="en-US" sz="1899">
                  <a:solidFill>
                    <a:srgbClr val="FFFFFF"/>
                  </a:solidFill>
                  <a:latin typeface="Hero"/>
                  <a:ea typeface="Hero"/>
                  <a:cs typeface="Hero"/>
                  <a:sym typeface="Hero"/>
                </a:rPr>
                <a:t>How to choose emitter with what frequency</a:t>
              </a:r>
            </a:p>
            <a:p>
              <a:pPr algn="ctr">
                <a:lnSpc>
                  <a:spcPts val="2659"/>
                </a:lnSpc>
              </a:pPr>
            </a:p>
          </p:txBody>
        </p:sp>
      </p:grpSp>
      <p:grpSp>
        <p:nvGrpSpPr>
          <p:cNvPr name="Group 8" id="8"/>
          <p:cNvGrpSpPr/>
          <p:nvPr/>
        </p:nvGrpSpPr>
        <p:grpSpPr>
          <a:xfrm rot="-10800000">
            <a:off x="0" y="2800473"/>
            <a:ext cx="624102" cy="4686054"/>
            <a:chOff x="0" y="0"/>
            <a:chExt cx="164373" cy="1234187"/>
          </a:xfrm>
        </p:grpSpPr>
        <p:sp>
          <p:nvSpPr>
            <p:cNvPr name="Freeform 9" id="9"/>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gradFill rotWithShape="true">
              <a:gsLst>
                <a:gs pos="0">
                  <a:srgbClr val="254E9D">
                    <a:alpha val="100000"/>
                  </a:srgbClr>
                </a:gs>
                <a:gs pos="100000">
                  <a:srgbClr val="12316D">
                    <a:alpha val="100000"/>
                  </a:srgbClr>
                </a:gs>
              </a:gsLst>
              <a:lin ang="5400000"/>
            </a:gradFill>
          </p:spPr>
        </p:sp>
        <p:sp>
          <p:nvSpPr>
            <p:cNvPr name="TextBox 10" id="10"/>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398831" y="8781246"/>
            <a:ext cx="6519036" cy="954108"/>
            <a:chOff x="0" y="0"/>
            <a:chExt cx="1716948" cy="251288"/>
          </a:xfrm>
        </p:grpSpPr>
        <p:sp>
          <p:nvSpPr>
            <p:cNvPr name="Freeform 12" id="12"/>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3" id="13"/>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565187" y="895350"/>
            <a:ext cx="11789612" cy="2396478"/>
          </a:xfrm>
          <a:prstGeom prst="rect">
            <a:avLst/>
          </a:prstGeom>
        </p:spPr>
        <p:txBody>
          <a:bodyPr anchor="t" rtlCol="false" tIns="0" lIns="0" bIns="0" rIns="0">
            <a:spAutoFit/>
          </a:bodyPr>
          <a:lstStyle/>
          <a:p>
            <a:pPr algn="l">
              <a:lnSpc>
                <a:spcPts val="9660"/>
              </a:lnSpc>
            </a:pPr>
            <a:r>
              <a:rPr lang="en-US" sz="6900">
                <a:solidFill>
                  <a:srgbClr val="254E9D"/>
                </a:solidFill>
                <a:latin typeface="Antonio Ultra-Bold"/>
                <a:ea typeface="Antonio Ultra-Bold"/>
                <a:cs typeface="Antonio Ultra-Bold"/>
                <a:sym typeface="Antonio Ultra-Bold"/>
              </a:rPr>
              <a:t>How to choose emitter on the basis of frequency ?</a:t>
            </a:r>
          </a:p>
        </p:txBody>
      </p:sp>
      <p:sp>
        <p:nvSpPr>
          <p:cNvPr name="Freeform 15" id="15"/>
          <p:cNvSpPr/>
          <p:nvPr/>
        </p:nvSpPr>
        <p:spPr>
          <a:xfrm flipH="false" flipV="false" rot="0">
            <a:off x="312051" y="8781246"/>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4814166" y="351174"/>
            <a:ext cx="3150415" cy="987677"/>
          </a:xfrm>
          <a:custGeom>
            <a:avLst/>
            <a:gdLst/>
            <a:ahLst/>
            <a:cxnLst/>
            <a:rect r="r" b="b" t="t" l="l"/>
            <a:pathLst>
              <a:path h="987677" w="3150415">
                <a:moveTo>
                  <a:pt x="0" y="0"/>
                </a:moveTo>
                <a:lnTo>
                  <a:pt x="3150416" y="0"/>
                </a:lnTo>
                <a:lnTo>
                  <a:pt x="3150416" y="987676"/>
                </a:lnTo>
                <a:lnTo>
                  <a:pt x="0" y="987676"/>
                </a:lnTo>
                <a:lnTo>
                  <a:pt x="0" y="0"/>
                </a:lnTo>
                <a:close/>
              </a:path>
            </a:pathLst>
          </a:custGeom>
          <a:blipFill>
            <a:blip r:embed="rId4"/>
            <a:stretch>
              <a:fillRect l="0" t="0" r="0" b="0"/>
            </a:stretch>
          </a:blipFill>
        </p:spPr>
      </p:sp>
      <p:sp>
        <p:nvSpPr>
          <p:cNvPr name="TextBox 17" id="17"/>
          <p:cNvSpPr txBox="true"/>
          <p:nvPr/>
        </p:nvSpPr>
        <p:spPr>
          <a:xfrm rot="0">
            <a:off x="1702950" y="3715278"/>
            <a:ext cx="4210685" cy="1180465"/>
          </a:xfrm>
          <a:prstGeom prst="rect">
            <a:avLst/>
          </a:prstGeom>
        </p:spPr>
        <p:txBody>
          <a:bodyPr anchor="t" rtlCol="false" tIns="0" lIns="0" bIns="0" rIns="0">
            <a:spAutoFit/>
          </a:bodyPr>
          <a:lstStyle/>
          <a:p>
            <a:pPr algn="ctr">
              <a:lnSpc>
                <a:spcPts val="4759"/>
              </a:lnSpc>
            </a:pPr>
            <a:r>
              <a:rPr lang="en-US" sz="3399">
                <a:solidFill>
                  <a:srgbClr val="254E9D"/>
                </a:solidFill>
                <a:latin typeface="Hero"/>
                <a:ea typeface="Hero"/>
                <a:cs typeface="Hero"/>
                <a:sym typeface="Hero"/>
              </a:rPr>
              <a:t>Possible Candidates</a:t>
            </a:r>
          </a:p>
          <a:p>
            <a:pPr algn="l">
              <a:lnSpc>
                <a:spcPts val="4759"/>
              </a:lnSpc>
            </a:pPr>
          </a:p>
        </p:txBody>
      </p:sp>
      <p:grpSp>
        <p:nvGrpSpPr>
          <p:cNvPr name="Group 18" id="18"/>
          <p:cNvGrpSpPr/>
          <p:nvPr/>
        </p:nvGrpSpPr>
        <p:grpSpPr>
          <a:xfrm rot="0">
            <a:off x="1615955" y="4692192"/>
            <a:ext cx="451308" cy="45130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2152988" y="4648322"/>
            <a:ext cx="3791330" cy="431799"/>
          </a:xfrm>
          <a:prstGeom prst="rect">
            <a:avLst/>
          </a:prstGeom>
        </p:spPr>
        <p:txBody>
          <a:bodyPr anchor="t" rtlCol="false" tIns="0" lIns="0" bIns="0" rIns="0">
            <a:spAutoFit/>
          </a:bodyPr>
          <a:lstStyle/>
          <a:p>
            <a:pPr algn="l">
              <a:lnSpc>
                <a:spcPts val="3500"/>
              </a:lnSpc>
            </a:pPr>
            <a:r>
              <a:rPr lang="en-US" sz="2500">
                <a:solidFill>
                  <a:srgbClr val="254E9D"/>
                </a:solidFill>
                <a:latin typeface="Hero"/>
                <a:ea typeface="Hero"/>
                <a:cs typeface="Hero"/>
                <a:sym typeface="Hero"/>
              </a:rPr>
              <a:t>Red (600-750nm)</a:t>
            </a:r>
          </a:p>
        </p:txBody>
      </p:sp>
      <p:grpSp>
        <p:nvGrpSpPr>
          <p:cNvPr name="Group 22" id="22"/>
          <p:cNvGrpSpPr/>
          <p:nvPr/>
        </p:nvGrpSpPr>
        <p:grpSpPr>
          <a:xfrm rot="0">
            <a:off x="5019258" y="4705472"/>
            <a:ext cx="451308" cy="45130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476228" y="4670089"/>
            <a:ext cx="451308" cy="45130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54E9D">
                    <a:alpha val="100000"/>
                  </a:srgbClr>
                </a:gs>
                <a:gs pos="100000">
                  <a:srgbClr val="12316D">
                    <a:alpha val="100000"/>
                  </a:srgbClr>
                </a:gs>
              </a:gsLst>
              <a:lin ang="540000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5470566" y="4648322"/>
            <a:ext cx="3654384" cy="431799"/>
          </a:xfrm>
          <a:prstGeom prst="rect">
            <a:avLst/>
          </a:prstGeom>
        </p:spPr>
        <p:txBody>
          <a:bodyPr anchor="t" rtlCol="false" tIns="0" lIns="0" bIns="0" rIns="0">
            <a:spAutoFit/>
          </a:bodyPr>
          <a:lstStyle/>
          <a:p>
            <a:pPr algn="l">
              <a:lnSpc>
                <a:spcPts val="3500"/>
              </a:lnSpc>
            </a:pPr>
            <a:r>
              <a:rPr lang="en-US" sz="2500">
                <a:solidFill>
                  <a:srgbClr val="254E9D"/>
                </a:solidFill>
                <a:latin typeface="Hero"/>
                <a:ea typeface="Hero"/>
                <a:cs typeface="Hero"/>
                <a:sym typeface="Hero"/>
              </a:rPr>
              <a:t> Green (around 525 nm)</a:t>
            </a:r>
          </a:p>
        </p:txBody>
      </p:sp>
      <p:sp>
        <p:nvSpPr>
          <p:cNvPr name="TextBox 29" id="29"/>
          <p:cNvSpPr txBox="true"/>
          <p:nvPr/>
        </p:nvSpPr>
        <p:spPr>
          <a:xfrm rot="0">
            <a:off x="9927536" y="4635042"/>
            <a:ext cx="3978853" cy="431799"/>
          </a:xfrm>
          <a:prstGeom prst="rect">
            <a:avLst/>
          </a:prstGeom>
        </p:spPr>
        <p:txBody>
          <a:bodyPr anchor="t" rtlCol="false" tIns="0" lIns="0" bIns="0" rIns="0">
            <a:spAutoFit/>
          </a:bodyPr>
          <a:lstStyle/>
          <a:p>
            <a:pPr algn="l">
              <a:lnSpc>
                <a:spcPts val="3500"/>
              </a:lnSpc>
            </a:pPr>
            <a:r>
              <a:rPr lang="en-US" sz="2500">
                <a:solidFill>
                  <a:srgbClr val="254E9D"/>
                </a:solidFill>
                <a:latin typeface="Hero"/>
                <a:ea typeface="Hero"/>
                <a:cs typeface="Hero"/>
                <a:sym typeface="Hero"/>
              </a:rPr>
              <a:t> IR (800-1000nm)</a:t>
            </a:r>
          </a:p>
        </p:txBody>
      </p:sp>
      <p:sp>
        <p:nvSpPr>
          <p:cNvPr name="TextBox 30" id="30"/>
          <p:cNvSpPr txBox="true"/>
          <p:nvPr/>
        </p:nvSpPr>
        <p:spPr>
          <a:xfrm rot="0">
            <a:off x="1565187" y="5730071"/>
            <a:ext cx="10599824" cy="2174875"/>
          </a:xfrm>
          <a:prstGeom prst="rect">
            <a:avLst/>
          </a:prstGeom>
        </p:spPr>
        <p:txBody>
          <a:bodyPr anchor="t" rtlCol="false" tIns="0" lIns="0" bIns="0" rIns="0">
            <a:spAutoFit/>
          </a:bodyPr>
          <a:lstStyle/>
          <a:p>
            <a:pPr algn="just">
              <a:lnSpc>
                <a:spcPts val="3499"/>
              </a:lnSpc>
            </a:pPr>
            <a:r>
              <a:rPr lang="en-US" sz="2499">
                <a:solidFill>
                  <a:srgbClr val="254E9D"/>
                </a:solidFill>
                <a:latin typeface="Hero"/>
                <a:ea typeface="Hero"/>
                <a:cs typeface="Hero"/>
                <a:sym typeface="Hero"/>
              </a:rPr>
              <a:t> Since the blood looks red, this means it absorbs all the other colors except red and scatters red the most. This makes it a good color to select.</a:t>
            </a:r>
          </a:p>
          <a:p>
            <a:pPr algn="just">
              <a:lnSpc>
                <a:spcPts val="3499"/>
              </a:lnSpc>
            </a:pPr>
            <a:r>
              <a:rPr lang="en-US" sz="2499">
                <a:solidFill>
                  <a:srgbClr val="254E9D"/>
                </a:solidFill>
                <a:latin typeface="Hero"/>
                <a:ea typeface="Hero"/>
                <a:cs typeface="Hero"/>
                <a:sym typeface="Hero"/>
              </a:rPr>
              <a:t>Also the emitter is selected based on the sensitivity of the detector and the placement of sensing.</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DAGD7Dz8JVU</dc:identifier>
  <dcterms:modified xsi:type="dcterms:W3CDTF">2011-08-01T06:04:30Z</dcterms:modified>
  <cp:revision>1</cp:revision>
  <dc:title>Startup Pitch</dc:title>
</cp:coreProperties>
</file>